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9" r:id="rId2"/>
  </p:sldMasterIdLst>
  <p:notesMasterIdLst>
    <p:notesMasterId r:id="rId45"/>
  </p:notesMasterIdLst>
  <p:handoutMasterIdLst>
    <p:handoutMasterId r:id="rId46"/>
  </p:handoutMasterIdLst>
  <p:sldIdLst>
    <p:sldId id="542" r:id="rId3"/>
    <p:sldId id="1766" r:id="rId4"/>
    <p:sldId id="688" r:id="rId5"/>
    <p:sldId id="687" r:id="rId6"/>
    <p:sldId id="690" r:id="rId7"/>
    <p:sldId id="689" r:id="rId8"/>
    <p:sldId id="691" r:id="rId9"/>
    <p:sldId id="692" r:id="rId10"/>
    <p:sldId id="693" r:id="rId11"/>
    <p:sldId id="682" r:id="rId12"/>
    <p:sldId id="695" r:id="rId13"/>
    <p:sldId id="1767" r:id="rId14"/>
    <p:sldId id="696" r:id="rId15"/>
    <p:sldId id="697" r:id="rId16"/>
    <p:sldId id="1756" r:id="rId17"/>
    <p:sldId id="1755" r:id="rId18"/>
    <p:sldId id="698" r:id="rId19"/>
    <p:sldId id="317" r:id="rId20"/>
    <p:sldId id="699" r:id="rId21"/>
    <p:sldId id="700" r:id="rId22"/>
    <p:sldId id="701" r:id="rId23"/>
    <p:sldId id="702" r:id="rId24"/>
    <p:sldId id="1757" r:id="rId25"/>
    <p:sldId id="1761" r:id="rId26"/>
    <p:sldId id="1760" r:id="rId27"/>
    <p:sldId id="1762" r:id="rId28"/>
    <p:sldId id="1763" r:id="rId29"/>
    <p:sldId id="842" r:id="rId30"/>
    <p:sldId id="309" r:id="rId31"/>
    <p:sldId id="316" r:id="rId32"/>
    <p:sldId id="694" r:id="rId33"/>
    <p:sldId id="1001" r:id="rId34"/>
    <p:sldId id="843" r:id="rId35"/>
    <p:sldId id="844" r:id="rId36"/>
    <p:sldId id="845" r:id="rId37"/>
    <p:sldId id="846" r:id="rId38"/>
    <p:sldId id="1759" r:id="rId39"/>
    <p:sldId id="1765" r:id="rId40"/>
    <p:sldId id="1758" r:id="rId41"/>
    <p:sldId id="857" r:id="rId42"/>
    <p:sldId id="1002" r:id="rId43"/>
    <p:sldId id="1003" r:id="rId44"/>
  </p:sldIdLst>
  <p:sldSz cx="9144000" cy="6858000" type="screen4x3"/>
  <p:notesSz cx="7302500" cy="9586913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F8BF7"/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2" autoAdjust="0"/>
    <p:restoredTop sz="77395"/>
  </p:normalViewPr>
  <p:slideViewPr>
    <p:cSldViewPr snapToObjects="1">
      <p:cViewPr varScale="1">
        <p:scale>
          <a:sx n="67" d="100"/>
          <a:sy n="67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ream_Control_Transmission_Protoco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defTabSz="957263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55EA2A5C-38A0-E648-A60E-3E42752B254B}" type="slidenum">
              <a:rPr lang="en-US" sz="1300" b="0">
                <a:latin typeface="Times New Roman" charset="0"/>
              </a:rPr>
              <a:pPr eaLnBrk="1" hangingPunct="1"/>
              <a:t>23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0950" y="708025"/>
            <a:ext cx="4814888" cy="3611563"/>
          </a:xfrm>
          <a:solidFill>
            <a:srgbClr val="FFFFFF"/>
          </a:solidFill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564063"/>
            <a:ext cx="5429250" cy="4333875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85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B4913387-E2ED-5E4D-B650-724EF9C75A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A2C743F-2384-0B43-84BA-490E07CB0BC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C12BB33F-2CE9-B542-81A1-6DE18CA85F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85800"/>
            <a:ext cx="4665663" cy="35004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846DFD8-C532-D240-848F-67CDE1382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75" y="4424363"/>
            <a:ext cx="5210175" cy="4200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97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 Control Transmission Protocol</a:t>
            </a:r>
            <a:endParaRPr lang="en-IN" dirty="0">
              <a:solidFill>
                <a:srgbClr val="0070C0"/>
              </a:solidFill>
            </a:endParaRPr>
          </a:p>
          <a:p>
            <a:r>
              <a:rPr lang="en-IN" dirty="0"/>
              <a:t>SCTP is message-oriented whereas TCP is stream-oriented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451682-2A9D-624D-AAC3-8E51F0D8D15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hape 19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sz="2300"/>
          </a:p>
        </p:txBody>
      </p:sp>
    </p:spTree>
    <p:extLst>
      <p:ext uri="{BB962C8B-B14F-4D97-AF65-F5344CB8AC3E}">
        <p14:creationId xmlns:p14="http://schemas.microsoft.com/office/powerpoint/2010/main" val="3974214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451682-2A9D-624D-AAC3-8E51F0D8D15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D814C7-3223-AB4B-93E5-59B823641D1E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03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3E0E0-51EB-7644-9FF0-E3A50D012D88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EE5F1-02F5-3645-9872-C095BFED74C4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ECA7C-4C70-074D-B81C-9CB281C95E4B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2AFE4-FBE7-4B4A-9F85-8668DCF27DAF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87A32-6BD8-644D-94BD-CC70855F60EB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96FC-2488-024D-897D-2B5059FCC3CC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2A0BE-3857-144E-B73A-5A3D62AB11AB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AAFB8-6778-2F4A-87AA-E8DE14929074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D8DC8-67E7-A34E-A8AF-F77B57812436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573A3-F1B1-1447-992B-9B97971E13D0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818EB-74AB-DE48-BE4D-9A94D4AED34D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0070C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052737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25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8555474-C241-A84D-8A5D-C90FDCC0875E}" type="datetimeFigureOut">
              <a:rPr lang="en-US"/>
              <a:pPr>
                <a:defRPr/>
              </a:pPr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tiff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tellite_television" TargetMode="External"/><Relationship Id="rId3" Type="http://schemas.openxmlformats.org/officeDocument/2006/relationships/hyperlink" Target="https://en.wikipedia.org/wiki/Streaming_media" TargetMode="External"/><Relationship Id="rId7" Type="http://schemas.openxmlformats.org/officeDocument/2006/relationships/hyperlink" Target="https://en.wikipedia.org/wiki/Broadcast_television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able_television" TargetMode="External"/><Relationship Id="rId5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Direct-to-consumer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3166" y="287847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2400" b="0" dirty="0"/>
              <a:t>CS441: Lecture 8</a:t>
            </a:r>
            <a:br>
              <a:rPr lang="en-US" altLang="en-US" sz="2400" b="0" dirty="0"/>
            </a:br>
            <a:r>
              <a:rPr lang="en-US" altLang="en-US" sz="3000" dirty="0"/>
              <a:t>The Internet Technologies – Part 1</a:t>
            </a:r>
            <a:br>
              <a:rPr lang="en-US" altLang="en-US" sz="3000" dirty="0"/>
            </a:br>
            <a:r>
              <a:rPr lang="en-US" altLang="en-US" sz="3000" dirty="0">
                <a:solidFill>
                  <a:srgbClr val="FF0000"/>
                </a:solidFill>
              </a:rPr>
              <a:t>Introducing the Internet</a:t>
            </a: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F134A-01DD-AC42-B460-0E39197E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57872"/>
            <a:ext cx="7444198" cy="2895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34F6-B346-9D4C-A702-3FFCE4A195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Letters .… Calling was expensive</a:t>
            </a:r>
          </a:p>
        </p:txBody>
      </p:sp>
      <p:pic>
        <p:nvPicPr>
          <p:cNvPr id="8196" name="Picture 4" descr="Aerograms - INDIA Postal Stationery Rs. 1.60 Flying Bird Aerogramme unused">
            <a:extLst>
              <a:ext uri="{FF2B5EF4-FFF2-40B4-BE49-F238E27FC236}">
                <a16:creationId xmlns:a16="http://schemas.microsoft.com/office/drawing/2014/main" id="{9E0FBC3E-729D-1B44-9144-0DE465337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22" y="2060848"/>
            <a:ext cx="3456152" cy="1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erogram | philately">
            <a:extLst>
              <a:ext uri="{FF2B5EF4-FFF2-40B4-BE49-F238E27FC236}">
                <a16:creationId xmlns:a16="http://schemas.microsoft.com/office/drawing/2014/main" id="{DF2BDD7D-3FD4-FB4D-82E5-60760807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56280"/>
            <a:ext cx="2572093" cy="17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ndia 25p Peacock Inland Letter Card Diff. Flap Cut MINT # 10748">
            <a:extLst>
              <a:ext uri="{FF2B5EF4-FFF2-40B4-BE49-F238E27FC236}">
                <a16:creationId xmlns:a16="http://schemas.microsoft.com/office/drawing/2014/main" id="{FC1EFBC7-002C-6A4C-8F19-C6B07696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93096"/>
            <a:ext cx="2672654" cy="20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Postcards, inland letters still hold their own | India News,The Indian  Express">
            <a:extLst>
              <a:ext uri="{FF2B5EF4-FFF2-40B4-BE49-F238E27FC236}">
                <a16:creationId xmlns:a16="http://schemas.microsoft.com/office/drawing/2014/main" id="{0D44E226-E2D6-9B49-8A38-8AFC6F69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8" y="3999513"/>
            <a:ext cx="38227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66B2-9C64-AE43-AD1C-39F4B9E3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significant part of life has gone in Queues …</a:t>
            </a:r>
          </a:p>
          <a:p>
            <a:r>
              <a:rPr lang="en-US" dirty="0"/>
              <a:t>Very low productivity</a:t>
            </a:r>
          </a:p>
          <a:p>
            <a:r>
              <a:rPr lang="en-US" dirty="0"/>
              <a:t>Extremely expensive personal communication </a:t>
            </a:r>
          </a:p>
          <a:p>
            <a:pPr lvl="1"/>
            <a:r>
              <a:rPr lang="en-US" dirty="0"/>
              <a:t>Plain Old Telephones </a:t>
            </a:r>
          </a:p>
          <a:p>
            <a:pPr lvl="1"/>
            <a:r>
              <a:rPr lang="en-US" dirty="0"/>
              <a:t>Telegrams</a:t>
            </a:r>
          </a:p>
          <a:p>
            <a:pPr lvl="1"/>
            <a:r>
              <a:rPr lang="en-US" dirty="0"/>
              <a:t>Letters</a:t>
            </a:r>
          </a:p>
          <a:p>
            <a:r>
              <a:rPr lang="en-US" dirty="0"/>
              <a:t>No online money, Bank</a:t>
            </a:r>
          </a:p>
          <a:p>
            <a:r>
              <a:rPr lang="en-US" dirty="0"/>
              <a:t>Limited availability of Knowledge sources</a:t>
            </a:r>
          </a:p>
          <a:p>
            <a:r>
              <a:rPr lang="en-US" dirty="0"/>
              <a:t>Very few IT companies </a:t>
            </a:r>
          </a:p>
          <a:p>
            <a:r>
              <a:rPr lang="en-US" dirty="0"/>
              <a:t>No telecommuting </a:t>
            </a:r>
          </a:p>
          <a:p>
            <a:r>
              <a:rPr lang="en-US" dirty="0"/>
              <a:t>No Apps on mobile phone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3B02EC-25CA-9542-8B55-CA37F1E9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75" y="290737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Without  Internet …</a:t>
            </a:r>
          </a:p>
        </p:txBody>
      </p:sp>
    </p:spTree>
    <p:extLst>
      <p:ext uri="{BB962C8B-B14F-4D97-AF65-F5344CB8AC3E}">
        <p14:creationId xmlns:p14="http://schemas.microsoft.com/office/powerpoint/2010/main" val="374504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/>
              <a:t>The old World of Isolated Telecom Technologies</a:t>
            </a:r>
          </a:p>
        </p:txBody>
      </p:sp>
    </p:spTree>
    <p:extLst>
      <p:ext uri="{BB962C8B-B14F-4D97-AF65-F5344CB8AC3E}">
        <p14:creationId xmlns:p14="http://schemas.microsoft.com/office/powerpoint/2010/main" val="365671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7B4F-E703-204D-A72A-52B9ACA7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62" y="445070"/>
            <a:ext cx="8606726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Too many isolated communication 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005E-5FC7-9F4A-9EB8-3DC26D78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19050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CEEB44-EF17-6D4D-BC7F-04C115DF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39466"/>
            <a:ext cx="17018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5442D-1FEF-754E-9F0F-13938689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452" y="1500383"/>
            <a:ext cx="16383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B7B27-2AFF-EC47-AA04-B50CA6A9B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76" y="3183844"/>
            <a:ext cx="3444828" cy="18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484EE-8E16-4741-9F12-0E7FF6B05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3274395"/>
            <a:ext cx="11811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B2C3D-3E3B-7A44-BD01-4CEC74A60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289608"/>
            <a:ext cx="2197100" cy="92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CD206-6435-1C4F-895A-DADA4382B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34" y="5301208"/>
            <a:ext cx="1714500" cy="1181100"/>
          </a:xfrm>
          <a:prstGeom prst="rect">
            <a:avLst/>
          </a:prstGeom>
        </p:spPr>
      </p:pic>
      <p:pic>
        <p:nvPicPr>
          <p:cNvPr id="1026" name="Picture 2" descr="Refurbished Nokia 1100 - Pre-owned Very Good Condition - Black">
            <a:extLst>
              <a:ext uri="{FF2B5EF4-FFF2-40B4-BE49-F238E27FC236}">
                <a16:creationId xmlns:a16="http://schemas.microsoft.com/office/drawing/2014/main" id="{AF2586B3-962B-1F4E-BF4F-DF9365C6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90" y="5347322"/>
            <a:ext cx="1308222" cy="130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 about the Technology">
            <a:extLst>
              <a:ext uri="{FF2B5EF4-FFF2-40B4-BE49-F238E27FC236}">
                <a16:creationId xmlns:a16="http://schemas.microsoft.com/office/drawing/2014/main" id="{746C9F14-AB5E-D646-8515-4DDCAE92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735" y="4774033"/>
            <a:ext cx="2429132" cy="182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29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E274-F364-524B-89CF-3C9ABCD31C8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Many (isolated) Communication Technologies and Protocols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26C197-AFFC-7C47-9F63-F3F1355B0608}"/>
              </a:ext>
            </a:extLst>
          </p:cNvPr>
          <p:cNvSpPr txBox="1"/>
          <p:nvPr/>
        </p:nvSpPr>
        <p:spPr>
          <a:xfrm>
            <a:off x="662716" y="1575617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" pitchFamily="34" charset="0"/>
              </a:rPr>
              <a:t>ATM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DBA55-A9E9-B94B-A3FC-91BF2C983808}"/>
              </a:ext>
            </a:extLst>
          </p:cNvPr>
          <p:cNvSpPr txBox="1"/>
          <p:nvPr/>
        </p:nvSpPr>
        <p:spPr>
          <a:xfrm>
            <a:off x="1989825" y="1195599"/>
            <a:ext cx="174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alibri" pitchFamily="34" charset="0"/>
              </a:rPr>
              <a:t>Frame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4F6FB-876B-4C48-A616-FEB83FC98BAD}"/>
              </a:ext>
            </a:extLst>
          </p:cNvPr>
          <p:cNvSpPr txBox="1"/>
          <p:nvPr/>
        </p:nvSpPr>
        <p:spPr>
          <a:xfrm>
            <a:off x="3432263" y="1902224"/>
            <a:ext cx="92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B050"/>
                </a:solidFill>
                <a:latin typeface="Calibri" pitchFamily="34" charset="0"/>
              </a:rPr>
              <a:t>Sonet</a:t>
            </a:r>
            <a:endParaRPr lang="en-US" i="1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9DF7F-F833-4548-A2DB-92D45E80CCAC}"/>
              </a:ext>
            </a:extLst>
          </p:cNvPr>
          <p:cNvSpPr txBox="1"/>
          <p:nvPr/>
        </p:nvSpPr>
        <p:spPr>
          <a:xfrm>
            <a:off x="4637305" y="1267506"/>
            <a:ext cx="161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" pitchFamily="34" charset="0"/>
              </a:rPr>
              <a:t>PDH/T1/E1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461B-F2A4-4B44-B847-784F63211D9B}"/>
              </a:ext>
            </a:extLst>
          </p:cNvPr>
          <p:cNvSpPr txBox="1"/>
          <p:nvPr/>
        </p:nvSpPr>
        <p:spPr>
          <a:xfrm>
            <a:off x="6507640" y="177205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 pitchFamily="34" charset="0"/>
              </a:rPr>
              <a:t>ISDN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D9863-7901-FE45-A2A7-6FAFE1C078DA}"/>
              </a:ext>
            </a:extLst>
          </p:cNvPr>
          <p:cNvSpPr txBox="1"/>
          <p:nvPr/>
        </p:nvSpPr>
        <p:spPr>
          <a:xfrm>
            <a:off x="933938" y="2338060"/>
            <a:ext cx="160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  <a:latin typeface="Calibri" pitchFamily="34" charset="0"/>
              </a:rPr>
              <a:t>GSM/GPRS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C8BA7-F41D-E145-9E4F-9D7FAF2E5ED5}"/>
              </a:ext>
            </a:extLst>
          </p:cNvPr>
          <p:cNvSpPr txBox="1"/>
          <p:nvPr/>
        </p:nvSpPr>
        <p:spPr>
          <a:xfrm>
            <a:off x="928578" y="4602285"/>
            <a:ext cx="146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7F8BF7"/>
                </a:solidFill>
                <a:latin typeface="Calibri" pitchFamily="34" charset="0"/>
              </a:rPr>
              <a:t>Token Bus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490B5-642C-B34D-ADAD-65D3AC8F47B8}"/>
              </a:ext>
            </a:extLst>
          </p:cNvPr>
          <p:cNvSpPr txBox="1"/>
          <p:nvPr/>
        </p:nvSpPr>
        <p:spPr>
          <a:xfrm>
            <a:off x="2935596" y="3687100"/>
            <a:ext cx="156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itchFamily="34" charset="0"/>
              </a:rPr>
              <a:t>Token 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87C26-FEA5-0D46-80EE-C580A14EE760}"/>
              </a:ext>
            </a:extLst>
          </p:cNvPr>
          <p:cNvSpPr txBox="1"/>
          <p:nvPr/>
        </p:nvSpPr>
        <p:spPr>
          <a:xfrm>
            <a:off x="6981841" y="2276599"/>
            <a:ext cx="1293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" pitchFamily="34" charset="0"/>
              </a:rPr>
              <a:t>Ethernet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0FF45-477C-BC44-B55F-C74909DD2AD0}"/>
              </a:ext>
            </a:extLst>
          </p:cNvPr>
          <p:cNvSpPr txBox="1"/>
          <p:nvPr/>
        </p:nvSpPr>
        <p:spPr>
          <a:xfrm>
            <a:off x="823459" y="3585589"/>
            <a:ext cx="140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PSTN/Fax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DE40F-8FA7-054E-BD7B-BBC5DB3F3C07}"/>
              </a:ext>
            </a:extLst>
          </p:cNvPr>
          <p:cNvSpPr txBox="1"/>
          <p:nvPr/>
        </p:nvSpPr>
        <p:spPr>
          <a:xfrm>
            <a:off x="4825869" y="3341793"/>
            <a:ext cx="142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40FF"/>
                </a:solidFill>
                <a:latin typeface="Calibri" pitchFamily="34" charset="0"/>
              </a:rPr>
              <a:t>DSL/ADSL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0DF76-BB44-084C-8741-16BBA80A186A}"/>
              </a:ext>
            </a:extLst>
          </p:cNvPr>
          <p:cNvSpPr txBox="1"/>
          <p:nvPr/>
        </p:nvSpPr>
        <p:spPr>
          <a:xfrm>
            <a:off x="7901933" y="149833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Calibri" pitchFamily="34" charset="0"/>
              </a:rPr>
              <a:t>X.25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74E056-0DEE-8242-AB58-A3111946A621}"/>
              </a:ext>
            </a:extLst>
          </p:cNvPr>
          <p:cNvSpPr txBox="1"/>
          <p:nvPr/>
        </p:nvSpPr>
        <p:spPr>
          <a:xfrm>
            <a:off x="5086146" y="236819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alibri" pitchFamily="34" charset="0"/>
              </a:rPr>
              <a:t>SDH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0C962-6E5A-2E45-A7A8-4D4A6B3F6312}"/>
              </a:ext>
            </a:extLst>
          </p:cNvPr>
          <p:cNvSpPr txBox="1"/>
          <p:nvPr/>
        </p:nvSpPr>
        <p:spPr>
          <a:xfrm>
            <a:off x="6883198" y="5585999"/>
            <a:ext cx="1294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BA4F0"/>
                </a:solidFill>
                <a:latin typeface="Calibri" pitchFamily="34" charset="0"/>
              </a:rPr>
              <a:t>Satellite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9019F-A830-6343-8AC5-F8AD8F33F26D}"/>
              </a:ext>
            </a:extLst>
          </p:cNvPr>
          <p:cNvSpPr txBox="1"/>
          <p:nvPr/>
        </p:nvSpPr>
        <p:spPr>
          <a:xfrm>
            <a:off x="4353797" y="5635635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alibri" pitchFamily="34" charset="0"/>
              </a:rPr>
              <a:t>SNA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2DFA7B-DB5F-3746-99FE-55776588BBD4}"/>
              </a:ext>
            </a:extLst>
          </p:cNvPr>
          <p:cNvSpPr txBox="1"/>
          <p:nvPr/>
        </p:nvSpPr>
        <p:spPr>
          <a:xfrm>
            <a:off x="297772" y="989863"/>
            <a:ext cx="841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Calibri" pitchFamily="34" charset="0"/>
              </a:rPr>
              <a:t>PSTN</a:t>
            </a:r>
          </a:p>
          <a:p>
            <a:endParaRPr lang="en-US" i="1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B3910-8930-6D4C-963F-8E0B62913EE9}"/>
              </a:ext>
            </a:extLst>
          </p:cNvPr>
          <p:cNvSpPr txBox="1"/>
          <p:nvPr/>
        </p:nvSpPr>
        <p:spPr>
          <a:xfrm>
            <a:off x="4713030" y="4626271"/>
            <a:ext cx="161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</a:rPr>
              <a:t>Microwave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FD220-9DBE-3C4B-9E41-F82EB9A40EFB}"/>
              </a:ext>
            </a:extLst>
          </p:cNvPr>
          <p:cNvSpPr txBox="1"/>
          <p:nvPr/>
        </p:nvSpPr>
        <p:spPr>
          <a:xfrm>
            <a:off x="6869906" y="3917932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 pitchFamily="34" charset="0"/>
              </a:rPr>
              <a:t>Cable TV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2771B-A982-3F43-989C-A29A5ACB4507}"/>
              </a:ext>
            </a:extLst>
          </p:cNvPr>
          <p:cNvSpPr txBox="1"/>
          <p:nvPr/>
        </p:nvSpPr>
        <p:spPr>
          <a:xfrm>
            <a:off x="662716" y="5450970"/>
            <a:ext cx="2336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alibri" pitchFamily="34" charset="0"/>
              </a:rPr>
              <a:t>Radio Broadcast </a:t>
            </a:r>
          </a:p>
          <a:p>
            <a:r>
              <a:rPr lang="en-US" i="1" dirty="0">
                <a:solidFill>
                  <a:srgbClr val="FF0000"/>
                </a:solidFill>
                <a:latin typeface="Calibri" pitchFamily="34" charset="0"/>
              </a:rPr>
              <a:t>AM, FM</a:t>
            </a:r>
          </a:p>
        </p:txBody>
      </p:sp>
    </p:spTree>
    <p:extLst>
      <p:ext uri="{BB962C8B-B14F-4D97-AF65-F5344CB8AC3E}">
        <p14:creationId xmlns:p14="http://schemas.microsoft.com/office/powerpoint/2010/main" val="422444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F243-8D01-0E4B-B8F4-9F3F60AB42A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Example: Severe Limitations of Telephones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82D73-6A01-2B41-9DD0-AB5795AE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generation Telecom technologies are designed for one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Plain Old Telephone networked was over engineered to carry only 4 </a:t>
            </a:r>
            <a:r>
              <a:rPr lang="en-US" dirty="0" err="1"/>
              <a:t>KHz</a:t>
            </a:r>
            <a:r>
              <a:rPr lang="en-US" dirty="0"/>
              <a:t> voice channel</a:t>
            </a:r>
          </a:p>
          <a:p>
            <a:pPr lvl="1"/>
            <a:r>
              <a:rPr lang="en-US" dirty="0"/>
              <a:t>Worked beautifully for over half a century</a:t>
            </a:r>
          </a:p>
          <a:p>
            <a:pPr lvl="1"/>
            <a:r>
              <a:rPr lang="en-US" dirty="0"/>
              <a:t>But, it can’t carry anything apart from voice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AF05-0D7E-0F42-861D-344821BC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6" y="2276872"/>
            <a:ext cx="344482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73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/>
              <a:t>Then came the Internet..</a:t>
            </a:r>
          </a:p>
        </p:txBody>
      </p:sp>
    </p:spTree>
    <p:extLst>
      <p:ext uri="{BB962C8B-B14F-4D97-AF65-F5344CB8AC3E}">
        <p14:creationId xmlns:p14="http://schemas.microsoft.com/office/powerpoint/2010/main" val="266862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7584-0E30-4847-BB76-C3447D87CD4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Internet – to glue different type of  Networks</a:t>
            </a:r>
          </a:p>
        </p:txBody>
      </p:sp>
      <p:pic>
        <p:nvPicPr>
          <p:cNvPr id="2050" name="Picture 2" descr="https://upload.wikimedia.org/wikipedia/commons/thumb/9/9f/Internet_Connectivity_Access_layer.svg/440px-Internet_Connectivity_Access_layer.svg.png">
            <a:extLst>
              <a:ext uri="{FF2B5EF4-FFF2-40B4-BE49-F238E27FC236}">
                <a16:creationId xmlns:a16="http://schemas.microsoft.com/office/drawing/2014/main" id="{D87F0D01-A3AF-6E40-8E63-018FC2D7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" y="2276872"/>
            <a:ext cx="82023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0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Group 76">
            <a:extLst>
              <a:ext uri="{FF2B5EF4-FFF2-40B4-BE49-F238E27FC236}">
                <a16:creationId xmlns:a16="http://schemas.microsoft.com/office/drawing/2014/main" id="{45E5E6AD-A17B-4843-8F61-C81DD22C8E64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1928813"/>
            <a:ext cx="6357937" cy="3429000"/>
            <a:chOff x="2078617" y="2247646"/>
            <a:chExt cx="6357982" cy="3429022"/>
          </a:xfrm>
        </p:grpSpPr>
        <p:sp>
          <p:nvSpPr>
            <p:cNvPr id="46145" name="Oval 77">
              <a:extLst>
                <a:ext uri="{FF2B5EF4-FFF2-40B4-BE49-F238E27FC236}">
                  <a16:creationId xmlns:a16="http://schemas.microsoft.com/office/drawing/2014/main" id="{1642D58C-2D22-CF4B-A29F-AC8B9E719D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4146">
              <a:off x="2150055" y="2319082"/>
              <a:ext cx="6286544" cy="3286148"/>
            </a:xfrm>
            <a:prstGeom prst="ellips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1" lang="en-US" altLang="en-US" sz="120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146" name="Oval 78">
              <a:extLst>
                <a:ext uri="{FF2B5EF4-FFF2-40B4-BE49-F238E27FC236}">
                  <a16:creationId xmlns:a16="http://schemas.microsoft.com/office/drawing/2014/main" id="{344AF7E9-59E4-8C49-9851-A2E3F03D85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4146">
              <a:off x="2078617" y="2247646"/>
              <a:ext cx="6286544" cy="3286148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1" lang="en-US" altLang="en-US" sz="120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6147" name="Oval 79">
              <a:extLst>
                <a:ext uri="{FF2B5EF4-FFF2-40B4-BE49-F238E27FC236}">
                  <a16:creationId xmlns:a16="http://schemas.microsoft.com/office/drawing/2014/main" id="{DDD6A83B-D7A7-A044-9747-E2DB931FB7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4146">
              <a:off x="2150054" y="2390520"/>
              <a:ext cx="6286544" cy="3286148"/>
            </a:xfrm>
            <a:prstGeom prst="ellips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kumimoji="1" lang="en-US" altLang="en-US" sz="120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5" name="雲 49">
            <a:extLst>
              <a:ext uri="{FF2B5EF4-FFF2-40B4-BE49-F238E27FC236}">
                <a16:creationId xmlns:a16="http://schemas.microsoft.com/office/drawing/2014/main" id="{8E725B9D-F447-AE42-9135-6C9CB82B94C4}"/>
              </a:ext>
            </a:extLst>
          </p:cNvPr>
          <p:cNvSpPr>
            <a:spLocks/>
          </p:cNvSpPr>
          <p:nvPr/>
        </p:nvSpPr>
        <p:spPr bwMode="auto">
          <a:xfrm>
            <a:off x="500063" y="2357438"/>
            <a:ext cx="1708150" cy="1995487"/>
          </a:xfrm>
          <a:custGeom>
            <a:avLst/>
            <a:gdLst>
              <a:gd name="T0" fmla="*/ 185564 w 43200"/>
              <a:gd name="T1" fmla="*/ 1209163 h 43200"/>
              <a:gd name="T2" fmla="*/ 85408 w 43200"/>
              <a:gd name="T3" fmla="*/ 1172349 h 43200"/>
              <a:gd name="T4" fmla="*/ 273937 w 43200"/>
              <a:gd name="T5" fmla="*/ 1612049 h 43200"/>
              <a:gd name="T6" fmla="*/ 230126 w 43200"/>
              <a:gd name="T7" fmla="*/ 1629648 h 43200"/>
              <a:gd name="T8" fmla="*/ 651549 w 43200"/>
              <a:gd name="T9" fmla="*/ 1805639 h 43200"/>
              <a:gd name="T10" fmla="*/ 625135 w 43200"/>
              <a:gd name="T11" fmla="*/ 1725265 h 43200"/>
              <a:gd name="T12" fmla="*/ 1139834 w 43200"/>
              <a:gd name="T13" fmla="*/ 1605212 h 43200"/>
              <a:gd name="T14" fmla="*/ 1129277 w 43200"/>
              <a:gd name="T15" fmla="*/ 1693392 h 43200"/>
              <a:gd name="T16" fmla="*/ 1349478 w 43200"/>
              <a:gd name="T17" fmla="*/ 1060287 h 43200"/>
              <a:gd name="T18" fmla="*/ 1478024 w 43200"/>
              <a:gd name="T19" fmla="*/ 1389912 h 43200"/>
              <a:gd name="T20" fmla="*/ 1652714 w 43200"/>
              <a:gd name="T21" fmla="*/ 709229 h 43200"/>
              <a:gd name="T22" fmla="*/ 1595460 w 43200"/>
              <a:gd name="T23" fmla="*/ 832839 h 43200"/>
              <a:gd name="T24" fmla="*/ 1515350 w 43200"/>
              <a:gd name="T25" fmla="*/ 250637 h 43200"/>
              <a:gd name="T26" fmla="*/ 1518356 w 43200"/>
              <a:gd name="T27" fmla="*/ 309023 h 43200"/>
              <a:gd name="T28" fmla="*/ 1149759 w 43200"/>
              <a:gd name="T29" fmla="*/ 182550 h 43200"/>
              <a:gd name="T30" fmla="*/ 1179098 w 43200"/>
              <a:gd name="T31" fmla="*/ 108089 h 43200"/>
              <a:gd name="T32" fmla="*/ 875466 w 43200"/>
              <a:gd name="T33" fmla="*/ 218025 h 43200"/>
              <a:gd name="T34" fmla="*/ 889661 w 43200"/>
              <a:gd name="T35" fmla="*/ 153819 h 43200"/>
              <a:gd name="T36" fmla="*/ 553567 w 43200"/>
              <a:gd name="T37" fmla="*/ 239828 h 43200"/>
              <a:gd name="T38" fmla="*/ 604970 w 43200"/>
              <a:gd name="T39" fmla="*/ 302095 h 43200"/>
              <a:gd name="T40" fmla="*/ 163184 w 43200"/>
              <a:gd name="T41" fmla="*/ 729323 h 43200"/>
              <a:gd name="T42" fmla="*/ 154208 w 43200"/>
              <a:gd name="T43" fmla="*/ 663777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rgbClr val="CBA4F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sp>
        <p:nvSpPr>
          <p:cNvPr id="6" name="雲 45">
            <a:extLst>
              <a:ext uri="{FF2B5EF4-FFF2-40B4-BE49-F238E27FC236}">
                <a16:creationId xmlns:a16="http://schemas.microsoft.com/office/drawing/2014/main" id="{4C05C45F-56DE-1A45-8862-9FB6EBB06D20}"/>
              </a:ext>
            </a:extLst>
          </p:cNvPr>
          <p:cNvSpPr/>
          <p:nvPr/>
        </p:nvSpPr>
        <p:spPr bwMode="auto">
          <a:xfrm>
            <a:off x="2500298" y="2500306"/>
            <a:ext cx="4066557" cy="1828541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雲 46">
            <a:extLst>
              <a:ext uri="{FF2B5EF4-FFF2-40B4-BE49-F238E27FC236}">
                <a16:creationId xmlns:a16="http://schemas.microsoft.com/office/drawing/2014/main" id="{09D393A3-8D69-3843-AE37-4291F1C7F216}"/>
              </a:ext>
            </a:extLst>
          </p:cNvPr>
          <p:cNvSpPr/>
          <p:nvPr/>
        </p:nvSpPr>
        <p:spPr bwMode="auto">
          <a:xfrm>
            <a:off x="2819400" y="3071810"/>
            <a:ext cx="3505200" cy="1210925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rgbClr val="3399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雲 47">
            <a:extLst>
              <a:ext uri="{FF2B5EF4-FFF2-40B4-BE49-F238E27FC236}">
                <a16:creationId xmlns:a16="http://schemas.microsoft.com/office/drawing/2014/main" id="{D7536A10-5B92-9544-86CE-3F2698252D4A}"/>
              </a:ext>
            </a:extLst>
          </p:cNvPr>
          <p:cNvSpPr/>
          <p:nvPr/>
        </p:nvSpPr>
        <p:spPr bwMode="auto">
          <a:xfrm>
            <a:off x="3579986" y="3627488"/>
            <a:ext cx="1723189" cy="731669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chemeClr val="accent2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400" b="1" dirty="0">
                <a:latin typeface="Cambria" panose="02040503050406030204" pitchFamily="18" charset="0"/>
                <a:ea typeface="ＭＳ Ｐゴシック" charset="0"/>
                <a:cs typeface="ＭＳ Ｐゴシック"/>
              </a:rPr>
              <a:t>Core Network</a:t>
            </a:r>
          </a:p>
        </p:txBody>
      </p:sp>
      <p:sp>
        <p:nvSpPr>
          <p:cNvPr id="9" name="雲 44">
            <a:extLst>
              <a:ext uri="{FF2B5EF4-FFF2-40B4-BE49-F238E27FC236}">
                <a16:creationId xmlns:a16="http://schemas.microsoft.com/office/drawing/2014/main" id="{09A96922-4524-7F47-8679-A4D8009421FA}"/>
              </a:ext>
            </a:extLst>
          </p:cNvPr>
          <p:cNvSpPr/>
          <p:nvPr/>
        </p:nvSpPr>
        <p:spPr bwMode="auto">
          <a:xfrm>
            <a:off x="6719558" y="3428995"/>
            <a:ext cx="2179320" cy="1066800"/>
          </a:xfrm>
          <a:prstGeom prst="cloud">
            <a:avLst/>
          </a:prstGeom>
          <a:gradFill flip="none" rotWithShape="1">
            <a:gsLst>
              <a:gs pos="0">
                <a:schemeClr val="bg1"/>
              </a:gs>
              <a:gs pos="89000">
                <a:srgbClr val="99FFCC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latin typeface="Cambria" panose="02040503050406030204" pitchFamily="18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97" name="Text Box 10">
            <a:extLst>
              <a:ext uri="{FF2B5EF4-FFF2-40B4-BE49-F238E27FC236}">
                <a16:creationId xmlns:a16="http://schemas.microsoft.com/office/drawing/2014/main" id="{C562F81B-1A88-B34F-B040-DF6ABA4CE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3457575"/>
            <a:ext cx="1454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61963" indent="-4619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folHlink"/>
              </a:buClr>
              <a:buSzPct val="80000"/>
              <a:buFont typeface="Wingdings 2" pitchFamily="2" charset="2"/>
              <a:buNone/>
            </a:pPr>
            <a:r>
              <a:rPr lang="en-US" altLang="ja-JP" sz="1400" b="1">
                <a:latin typeface="Cambria" panose="02040503050406030204" pitchFamily="18" charset="0"/>
              </a:rPr>
              <a:t>Metro Ethernet</a:t>
            </a:r>
          </a:p>
        </p:txBody>
      </p:sp>
      <p:sp>
        <p:nvSpPr>
          <p:cNvPr id="46098" name="Text Box 11">
            <a:extLst>
              <a:ext uri="{FF2B5EF4-FFF2-40B4-BE49-F238E27FC236}">
                <a16:creationId xmlns:a16="http://schemas.microsoft.com/office/drawing/2014/main" id="{A13276C4-56D4-584C-984F-536328C52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3130550"/>
            <a:ext cx="16626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61963" indent="-46196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40000"/>
              </a:spcBef>
              <a:buClr>
                <a:schemeClr val="folHlink"/>
              </a:buClr>
              <a:buSzPct val="80000"/>
              <a:buFont typeface="Wingdings 2" pitchFamily="2" charset="2"/>
              <a:buNone/>
            </a:pPr>
            <a:r>
              <a:rPr lang="en-US" altLang="ja-JP" sz="1600" b="1">
                <a:latin typeface="Cambria" panose="02040503050406030204" pitchFamily="18" charset="0"/>
              </a:rPr>
              <a:t>Access Network</a:t>
            </a:r>
          </a:p>
        </p:txBody>
      </p:sp>
      <p:pic>
        <p:nvPicPr>
          <p:cNvPr id="46099" name="Picture 24">
            <a:extLst>
              <a:ext uri="{FF2B5EF4-FFF2-40B4-BE49-F238E27FC236}">
                <a16:creationId xmlns:a16="http://schemas.microsoft.com/office/drawing/2014/main" id="{03832C40-093B-364B-8733-02CD30DBC02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3648075"/>
            <a:ext cx="7302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0" name="Text Box 34">
            <a:extLst>
              <a:ext uri="{FF2B5EF4-FFF2-40B4-BE49-F238E27FC236}">
                <a16:creationId xmlns:a16="http://schemas.microsoft.com/office/drawing/2014/main" id="{BBA950E0-E630-264F-8531-26FEA25C1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67000"/>
            <a:ext cx="1947863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1200" b="1">
                <a:latin typeface="Cambria" panose="02040503050406030204" pitchFamily="18" charset="0"/>
              </a:rPr>
              <a:t>Mobile Backhaul</a:t>
            </a:r>
          </a:p>
        </p:txBody>
      </p:sp>
      <p:sp>
        <p:nvSpPr>
          <p:cNvPr id="14" name="角丸四角形 50">
            <a:extLst>
              <a:ext uri="{FF2B5EF4-FFF2-40B4-BE49-F238E27FC236}">
                <a16:creationId xmlns:a16="http://schemas.microsoft.com/office/drawing/2014/main" id="{0C589BE7-54BC-C74C-B27B-43637B6F8CB0}"/>
              </a:ext>
            </a:extLst>
          </p:cNvPr>
          <p:cNvSpPr/>
          <p:nvPr/>
        </p:nvSpPr>
        <p:spPr bwMode="auto">
          <a:xfrm>
            <a:off x="228600" y="4648200"/>
            <a:ext cx="2301240" cy="396240"/>
          </a:xfrm>
          <a:prstGeom prst="roundRect">
            <a:avLst/>
          </a:prstGeom>
          <a:solidFill>
            <a:srgbClr val="CBA4F0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Mobile Network</a:t>
            </a:r>
            <a:endParaRPr lang="ja-JP" altLang="en-US" sz="1600" b="1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角丸四角形 51">
            <a:extLst>
              <a:ext uri="{FF2B5EF4-FFF2-40B4-BE49-F238E27FC236}">
                <a16:creationId xmlns:a16="http://schemas.microsoft.com/office/drawing/2014/main" id="{87AC3E7A-1948-744A-ACA6-12BFE026C9E5}"/>
              </a:ext>
            </a:extLst>
          </p:cNvPr>
          <p:cNvSpPr/>
          <p:nvPr/>
        </p:nvSpPr>
        <p:spPr bwMode="auto">
          <a:xfrm>
            <a:off x="3352800" y="4648200"/>
            <a:ext cx="2301240" cy="396240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Fixed Network</a:t>
            </a:r>
            <a:endParaRPr lang="ja-JP" altLang="en-US" sz="16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角丸四角形 52">
            <a:extLst>
              <a:ext uri="{FF2B5EF4-FFF2-40B4-BE49-F238E27FC236}">
                <a16:creationId xmlns:a16="http://schemas.microsoft.com/office/drawing/2014/main" id="{2FB2435F-78AA-5045-8439-E94DADE546D4}"/>
              </a:ext>
            </a:extLst>
          </p:cNvPr>
          <p:cNvSpPr/>
          <p:nvPr/>
        </p:nvSpPr>
        <p:spPr bwMode="auto">
          <a:xfrm>
            <a:off x="6553200" y="4572000"/>
            <a:ext cx="2301240" cy="39623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Enterprise Network</a:t>
            </a:r>
            <a:endParaRPr lang="ja-JP" altLang="en-US" sz="16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46110" name="Freeform 87">
            <a:extLst>
              <a:ext uri="{FF2B5EF4-FFF2-40B4-BE49-F238E27FC236}">
                <a16:creationId xmlns:a16="http://schemas.microsoft.com/office/drawing/2014/main" id="{117416A5-26D2-2749-A2F0-737F4B2C3BBB}"/>
              </a:ext>
            </a:extLst>
          </p:cNvPr>
          <p:cNvSpPr>
            <a:spLocks/>
          </p:cNvSpPr>
          <p:nvPr/>
        </p:nvSpPr>
        <p:spPr bwMode="auto">
          <a:xfrm flipH="1">
            <a:off x="6475413" y="3954463"/>
            <a:ext cx="701675" cy="68262"/>
          </a:xfrm>
          <a:custGeom>
            <a:avLst/>
            <a:gdLst>
              <a:gd name="T0" fmla="*/ 2147483647 w 582"/>
              <a:gd name="T1" fmla="*/ 0 h 862"/>
              <a:gd name="T2" fmla="*/ 2147483647 w 582"/>
              <a:gd name="T3" fmla="*/ 2147483647 h 862"/>
              <a:gd name="T4" fmla="*/ 0 w 582"/>
              <a:gd name="T5" fmla="*/ 2147483647 h 862"/>
              <a:gd name="T6" fmla="*/ 0 60000 65536"/>
              <a:gd name="T7" fmla="*/ 0 60000 65536"/>
              <a:gd name="T8" fmla="*/ 0 60000 65536"/>
              <a:gd name="T9" fmla="*/ 0 w 582"/>
              <a:gd name="T10" fmla="*/ 0 h 862"/>
              <a:gd name="T11" fmla="*/ 582 w 582"/>
              <a:gd name="T12" fmla="*/ 862 h 8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2" h="862">
                <a:moveTo>
                  <a:pt x="499" y="0"/>
                </a:moveTo>
                <a:cubicBezTo>
                  <a:pt x="540" y="87"/>
                  <a:pt x="582" y="174"/>
                  <a:pt x="499" y="318"/>
                </a:cubicBezTo>
                <a:cubicBezTo>
                  <a:pt x="416" y="462"/>
                  <a:pt x="208" y="662"/>
                  <a:pt x="0" y="86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46111" name="Picture 36">
            <a:extLst>
              <a:ext uri="{FF2B5EF4-FFF2-40B4-BE49-F238E27FC236}">
                <a16:creationId xmlns:a16="http://schemas.microsoft.com/office/drawing/2014/main" id="{1F49D8A5-8260-C146-8E53-F70AE178662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429000"/>
            <a:ext cx="465137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2" name="Picture 36">
            <a:extLst>
              <a:ext uri="{FF2B5EF4-FFF2-40B4-BE49-F238E27FC236}">
                <a16:creationId xmlns:a16="http://schemas.microsoft.com/office/drawing/2014/main" id="{5221A8AE-E548-B249-981B-251F53A512E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3719513"/>
            <a:ext cx="465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3" name="Picture 2" descr="C:\Documents and Settings\asifh\Local Settings\Temporary Internet Files\Content.IE5\TJ4B4FR4\MCj03518550000[1].wmf">
            <a:extLst>
              <a:ext uri="{FF2B5EF4-FFF2-40B4-BE49-F238E27FC236}">
                <a16:creationId xmlns:a16="http://schemas.microsoft.com/office/drawing/2014/main" id="{1C9104CC-8FDC-B949-8937-D0D9809BE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928938"/>
            <a:ext cx="479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4" name="Picture 2" descr="C:\Documents and Settings\asifh\Local Settings\Temporary Internet Files\Content.IE5\TJ4B4FR4\MCj03518550000[1].wmf">
            <a:extLst>
              <a:ext uri="{FF2B5EF4-FFF2-40B4-BE49-F238E27FC236}">
                <a16:creationId xmlns:a16="http://schemas.microsoft.com/office/drawing/2014/main" id="{900F5F5A-DF61-B342-86FC-7CE53433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643313"/>
            <a:ext cx="4810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5" name="Picture 2" descr="C:\Documents and Settings\asifh\Local Settings\Temporary Internet Files\Content.IE5\TJ4B4FR4\MCj03518550000[1].wmf">
            <a:extLst>
              <a:ext uri="{FF2B5EF4-FFF2-40B4-BE49-F238E27FC236}">
                <a16:creationId xmlns:a16="http://schemas.microsoft.com/office/drawing/2014/main" id="{2335A123-AD2E-F342-8F61-1660A119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929063"/>
            <a:ext cx="4794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6" name="Picture 36">
            <a:extLst>
              <a:ext uri="{FF2B5EF4-FFF2-40B4-BE49-F238E27FC236}">
                <a16:creationId xmlns:a16="http://schemas.microsoft.com/office/drawing/2014/main" id="{A52F899F-1425-1447-B53F-D771E32CE9E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3733800"/>
            <a:ext cx="4651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7" name="Picture 36">
            <a:extLst>
              <a:ext uri="{FF2B5EF4-FFF2-40B4-BE49-F238E27FC236}">
                <a16:creationId xmlns:a16="http://schemas.microsoft.com/office/drawing/2014/main" id="{A0D8C9E6-1E0A-BC4A-9F13-3315B01EEFD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928938"/>
            <a:ext cx="46355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8" name="Picture 36">
            <a:extLst>
              <a:ext uri="{FF2B5EF4-FFF2-40B4-BE49-F238E27FC236}">
                <a16:creationId xmlns:a16="http://schemas.microsoft.com/office/drawing/2014/main" id="{41E58F98-DC73-E64A-B320-B989FE54440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0" y="3784600"/>
            <a:ext cx="46513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19" name="Picture 36">
            <a:extLst>
              <a:ext uri="{FF2B5EF4-FFF2-40B4-BE49-F238E27FC236}">
                <a16:creationId xmlns:a16="http://schemas.microsoft.com/office/drawing/2014/main" id="{12B9BA57-E2DD-6041-A174-8A7791AC5F5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3806825"/>
            <a:ext cx="463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0" name="Picture 36">
            <a:extLst>
              <a:ext uri="{FF2B5EF4-FFF2-40B4-BE49-F238E27FC236}">
                <a16:creationId xmlns:a16="http://schemas.microsoft.com/office/drawing/2014/main" id="{86C4019A-B981-EF49-B65E-1520766DA55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3232150"/>
            <a:ext cx="463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1" name="Picture 18">
            <a:extLst>
              <a:ext uri="{FF2B5EF4-FFF2-40B4-BE49-F238E27FC236}">
                <a16:creationId xmlns:a16="http://schemas.microsoft.com/office/drawing/2014/main" id="{0E22CB7A-D6DF-E74C-9963-E63C3A4A3F3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3451225"/>
            <a:ext cx="38417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2" name="Picture 18">
            <a:extLst>
              <a:ext uri="{FF2B5EF4-FFF2-40B4-BE49-F238E27FC236}">
                <a16:creationId xmlns:a16="http://schemas.microsoft.com/office/drawing/2014/main" id="{34E0E305-ACAE-C541-8510-39EBBC08251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3632200"/>
            <a:ext cx="384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3" name="Picture 18">
            <a:extLst>
              <a:ext uri="{FF2B5EF4-FFF2-40B4-BE49-F238E27FC236}">
                <a16:creationId xmlns:a16="http://schemas.microsoft.com/office/drawing/2014/main" id="{B1F5BF56-13D1-8140-A84D-6AAEC4FDF4D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3538538"/>
            <a:ext cx="38417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雲 44">
            <a:extLst>
              <a:ext uri="{FF2B5EF4-FFF2-40B4-BE49-F238E27FC236}">
                <a16:creationId xmlns:a16="http://schemas.microsoft.com/office/drawing/2014/main" id="{9E4F7DAB-C9F1-4641-B8F0-D9EF480C77F8}"/>
              </a:ext>
            </a:extLst>
          </p:cNvPr>
          <p:cNvSpPr>
            <a:spLocks/>
          </p:cNvSpPr>
          <p:nvPr/>
        </p:nvSpPr>
        <p:spPr bwMode="auto">
          <a:xfrm>
            <a:off x="6357938" y="1500188"/>
            <a:ext cx="2179637" cy="1066800"/>
          </a:xfrm>
          <a:custGeom>
            <a:avLst/>
            <a:gdLst>
              <a:gd name="T0" fmla="*/ 236783 w 43200"/>
              <a:gd name="T1" fmla="*/ 646426 h 43200"/>
              <a:gd name="T2" fmla="*/ 108982 w 43200"/>
              <a:gd name="T3" fmla="*/ 626745 h 43200"/>
              <a:gd name="T4" fmla="*/ 349549 w 43200"/>
              <a:gd name="T5" fmla="*/ 861811 h 43200"/>
              <a:gd name="T6" fmla="*/ 293646 w 43200"/>
              <a:gd name="T7" fmla="*/ 871220 h 43200"/>
              <a:gd name="T8" fmla="*/ 831390 w 43200"/>
              <a:gd name="T9" fmla="*/ 965306 h 43200"/>
              <a:gd name="T10" fmla="*/ 797687 w 43200"/>
              <a:gd name="T11" fmla="*/ 922337 h 43200"/>
              <a:gd name="T12" fmla="*/ 1454454 w 43200"/>
              <a:gd name="T13" fmla="*/ 858157 h 43200"/>
              <a:gd name="T14" fmla="*/ 1440982 w 43200"/>
              <a:gd name="T15" fmla="*/ 905298 h 43200"/>
              <a:gd name="T16" fmla="*/ 1721964 w 43200"/>
              <a:gd name="T17" fmla="*/ 566836 h 43200"/>
              <a:gd name="T18" fmla="*/ 1885991 w 43200"/>
              <a:gd name="T19" fmla="*/ 743056 h 43200"/>
              <a:gd name="T20" fmla="*/ 2108900 w 43200"/>
              <a:gd name="T21" fmla="*/ 379159 h 43200"/>
              <a:gd name="T22" fmla="*/ 2035842 w 43200"/>
              <a:gd name="T23" fmla="*/ 445241 h 43200"/>
              <a:gd name="T24" fmla="*/ 1933621 w 43200"/>
              <a:gd name="T25" fmla="*/ 133992 h 43200"/>
              <a:gd name="T26" fmla="*/ 1937455 w 43200"/>
              <a:gd name="T27" fmla="*/ 165206 h 43200"/>
              <a:gd name="T28" fmla="*/ 1467118 w 43200"/>
              <a:gd name="T29" fmla="*/ 97592 h 43200"/>
              <a:gd name="T30" fmla="*/ 1504555 w 43200"/>
              <a:gd name="T31" fmla="*/ 57785 h 43200"/>
              <a:gd name="T32" fmla="*/ 1117114 w 43200"/>
              <a:gd name="T33" fmla="*/ 116558 h 43200"/>
              <a:gd name="T34" fmla="*/ 1135228 w 43200"/>
              <a:gd name="T35" fmla="*/ 82233 h 43200"/>
              <a:gd name="T36" fmla="*/ 706364 w 43200"/>
              <a:gd name="T37" fmla="*/ 128214 h 43200"/>
              <a:gd name="T38" fmla="*/ 771955 w 43200"/>
              <a:gd name="T39" fmla="*/ 161502 h 43200"/>
              <a:gd name="T40" fmla="*/ 208226 w 43200"/>
              <a:gd name="T41" fmla="*/ 389901 h 43200"/>
              <a:gd name="T42" fmla="*/ 196773 w 43200"/>
              <a:gd name="T43" fmla="*/ 354859 h 4320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46125" name="Picture 46" descr="data-center-tour.jpg">
            <a:extLst>
              <a:ext uri="{FF2B5EF4-FFF2-40B4-BE49-F238E27FC236}">
                <a16:creationId xmlns:a16="http://schemas.microsoft.com/office/drawing/2014/main" id="{629F4D2F-43E6-0044-8227-5CE7C4225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52600"/>
            <a:ext cx="9382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6" name="Picture 36">
            <a:extLst>
              <a:ext uri="{FF2B5EF4-FFF2-40B4-BE49-F238E27FC236}">
                <a16:creationId xmlns:a16="http://schemas.microsoft.com/office/drawing/2014/main" id="{BE1C8C9A-F53F-AB42-88A4-F7174DA83F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143125"/>
            <a:ext cx="4635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27" name="Left-Right Arrow 50">
            <a:extLst>
              <a:ext uri="{FF2B5EF4-FFF2-40B4-BE49-F238E27FC236}">
                <a16:creationId xmlns:a16="http://schemas.microsoft.com/office/drawing/2014/main" id="{6EF2AE39-201C-864B-9C4D-BB085EEEFF1D}"/>
              </a:ext>
            </a:extLst>
          </p:cNvPr>
          <p:cNvSpPr>
            <a:spLocks noChangeArrowheads="1"/>
          </p:cNvSpPr>
          <p:nvPr/>
        </p:nvSpPr>
        <p:spPr bwMode="auto">
          <a:xfrm rot="-3639471">
            <a:off x="5905500" y="2668588"/>
            <a:ext cx="992187" cy="198438"/>
          </a:xfrm>
          <a:prstGeom prst="leftRightArrow">
            <a:avLst>
              <a:gd name="adj1" fmla="val 50000"/>
              <a:gd name="adj2" fmla="val 50046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kumimoji="1" lang="en-US" altLang="en-US" sz="120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角丸四角形 52">
            <a:extLst>
              <a:ext uri="{FF2B5EF4-FFF2-40B4-BE49-F238E27FC236}">
                <a16:creationId xmlns:a16="http://schemas.microsoft.com/office/drawing/2014/main" id="{12F39D85-A54F-3A43-9B6D-3EF0F0D74292}"/>
              </a:ext>
            </a:extLst>
          </p:cNvPr>
          <p:cNvSpPr/>
          <p:nvPr/>
        </p:nvSpPr>
        <p:spPr bwMode="auto">
          <a:xfrm>
            <a:off x="6643702" y="2428868"/>
            <a:ext cx="2301240" cy="396239"/>
          </a:xfrm>
          <a:prstGeom prst="round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en-US" altLang="ja-JP" sz="1600" b="1" dirty="0">
                <a:solidFill>
                  <a:schemeClr val="tx2"/>
                </a:solidFill>
                <a:latin typeface="Cambria" panose="02040503050406030204" pitchFamily="18" charset="0"/>
              </a:rPr>
              <a:t>Data Center  Network</a:t>
            </a:r>
            <a:endParaRPr lang="ja-JP" altLang="en-US" sz="1600" b="1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pic>
        <p:nvPicPr>
          <p:cNvPr id="46131" name="Picture 36" descr="Router_MobileAccessApr04New">
            <a:extLst>
              <a:ext uri="{FF2B5EF4-FFF2-40B4-BE49-F238E27FC236}">
                <a16:creationId xmlns:a16="http://schemas.microsoft.com/office/drawing/2014/main" id="{9AC50908-EFBB-EA49-8275-419CA7F9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214688"/>
            <a:ext cx="6397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2" name="Picture 49" descr="BTS10200Softswitch">
            <a:extLst>
              <a:ext uri="{FF2B5EF4-FFF2-40B4-BE49-F238E27FC236}">
                <a16:creationId xmlns:a16="http://schemas.microsoft.com/office/drawing/2014/main" id="{9DDCFDD4-9E37-7B4E-B679-B7F64F43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143375"/>
            <a:ext cx="246062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3" name="Picture 49" descr="BTS10200Softswitch">
            <a:extLst>
              <a:ext uri="{FF2B5EF4-FFF2-40B4-BE49-F238E27FC236}">
                <a16:creationId xmlns:a16="http://schemas.microsoft.com/office/drawing/2014/main" id="{680B6FF4-F910-8B45-A129-2A9904E7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929063"/>
            <a:ext cx="246062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4" name="Picture 49" descr="BTS10200Softswitch">
            <a:extLst>
              <a:ext uri="{FF2B5EF4-FFF2-40B4-BE49-F238E27FC236}">
                <a16:creationId xmlns:a16="http://schemas.microsoft.com/office/drawing/2014/main" id="{9EDFD700-9E7E-994B-B1A7-0EDCF18B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3286125"/>
            <a:ext cx="24606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135" name="Straight Arrow Connector 58">
            <a:extLst>
              <a:ext uri="{FF2B5EF4-FFF2-40B4-BE49-F238E27FC236}">
                <a16:creationId xmlns:a16="http://schemas.microsoft.com/office/drawing/2014/main" id="{923D542F-3D78-A94C-B93A-040F6313D2CD}"/>
              </a:ext>
            </a:extLst>
          </p:cNvPr>
          <p:cNvCxnSpPr>
            <a:cxnSpLocks noChangeShapeType="1"/>
            <a:stCxn id="46134" idx="3"/>
            <a:endCxn id="46131" idx="0"/>
          </p:cNvCxnSpPr>
          <p:nvPr/>
        </p:nvCxnSpPr>
        <p:spPr bwMode="auto">
          <a:xfrm flipV="1">
            <a:off x="603250" y="3214688"/>
            <a:ext cx="1430338" cy="258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6" name="Straight Arrow Connector 59">
            <a:extLst>
              <a:ext uri="{FF2B5EF4-FFF2-40B4-BE49-F238E27FC236}">
                <a16:creationId xmlns:a16="http://schemas.microsoft.com/office/drawing/2014/main" id="{615E95D7-04EC-A945-8E58-8F1E0BF5A349}"/>
              </a:ext>
            </a:extLst>
          </p:cNvPr>
          <p:cNvCxnSpPr>
            <a:cxnSpLocks noChangeShapeType="1"/>
            <a:stCxn id="46133" idx="0"/>
          </p:cNvCxnSpPr>
          <p:nvPr/>
        </p:nvCxnSpPr>
        <p:spPr bwMode="auto">
          <a:xfrm rot="5400000" flipH="1" flipV="1">
            <a:off x="1061243" y="3132932"/>
            <a:ext cx="500063" cy="1092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7" name="Straight Arrow Connector 61">
            <a:extLst>
              <a:ext uri="{FF2B5EF4-FFF2-40B4-BE49-F238E27FC236}">
                <a16:creationId xmlns:a16="http://schemas.microsoft.com/office/drawing/2014/main" id="{A9E8F8E4-8B01-7042-8AF1-7D6AB7389B97}"/>
              </a:ext>
            </a:extLst>
          </p:cNvPr>
          <p:cNvCxnSpPr>
            <a:cxnSpLocks noChangeShapeType="1"/>
            <a:stCxn id="46132" idx="3"/>
            <a:endCxn id="46131" idx="2"/>
          </p:cNvCxnSpPr>
          <p:nvPr/>
        </p:nvCxnSpPr>
        <p:spPr bwMode="auto">
          <a:xfrm flipV="1">
            <a:off x="1460500" y="3571875"/>
            <a:ext cx="573088" cy="763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38" name="Straight Arrow Connector 67">
            <a:extLst>
              <a:ext uri="{FF2B5EF4-FFF2-40B4-BE49-F238E27FC236}">
                <a16:creationId xmlns:a16="http://schemas.microsoft.com/office/drawing/2014/main" id="{A13E8DC5-6A43-E84A-AF29-0D25F59264E3}"/>
              </a:ext>
            </a:extLst>
          </p:cNvPr>
          <p:cNvCxnSpPr>
            <a:cxnSpLocks noChangeShapeType="1"/>
            <a:endCxn id="46111" idx="1"/>
          </p:cNvCxnSpPr>
          <p:nvPr/>
        </p:nvCxnSpPr>
        <p:spPr bwMode="auto">
          <a:xfrm>
            <a:off x="2143125" y="3357563"/>
            <a:ext cx="357188" cy="2000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39" name="TextBox 64">
            <a:extLst>
              <a:ext uri="{FF2B5EF4-FFF2-40B4-BE49-F238E27FC236}">
                <a16:creationId xmlns:a16="http://schemas.microsoft.com/office/drawing/2014/main" id="{14579D6D-25EF-6640-8015-F9BEDA98B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532" y="5777656"/>
            <a:ext cx="2159000" cy="646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dirty="0">
                <a:latin typeface="Cambria" panose="02040503050406030204" pitchFamily="18" charset="0"/>
              </a:rPr>
              <a:t>Broadband</a:t>
            </a:r>
          </a:p>
          <a:p>
            <a:pPr eaLnBrk="1" hangingPunct="1"/>
            <a:r>
              <a:rPr lang="en-US" altLang="en-US" sz="1100" dirty="0">
                <a:latin typeface="Cambria" panose="02040503050406030204" pitchFamily="18" charset="0"/>
              </a:rPr>
              <a:t>GPON</a:t>
            </a:r>
            <a:r>
              <a:rPr lang="en-US" altLang="en-US" sz="1200" dirty="0">
                <a:latin typeface="Cambria" panose="02040503050406030204" pitchFamily="18" charset="0"/>
              </a:rPr>
              <a:t>, EPON, DSL,</a:t>
            </a:r>
          </a:p>
          <a:p>
            <a:pPr eaLnBrk="1" hangingPunct="1"/>
            <a:r>
              <a:rPr lang="en-US" altLang="en-US" sz="1200" dirty="0">
                <a:latin typeface="Cambria" panose="02040503050406030204" pitchFamily="18" charset="0"/>
              </a:rPr>
              <a:t>DSLAMs, CABLE</a:t>
            </a:r>
          </a:p>
        </p:txBody>
      </p:sp>
      <p:sp>
        <p:nvSpPr>
          <p:cNvPr id="46140" name="TextBox 65">
            <a:extLst>
              <a:ext uri="{FF2B5EF4-FFF2-40B4-BE49-F238E27FC236}">
                <a16:creationId xmlns:a16="http://schemas.microsoft.com/office/drawing/2014/main" id="{37D8D714-FE6D-654D-8116-1FB84E00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2500313"/>
            <a:ext cx="1875065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 b="1" dirty="0">
                <a:solidFill>
                  <a:srgbClr val="FF0000"/>
                </a:solidFill>
                <a:latin typeface="Cambria" panose="02040503050406030204" pitchFamily="18" charset="0"/>
              </a:rPr>
              <a:t>IP Routers and Switches</a:t>
            </a:r>
          </a:p>
        </p:txBody>
      </p:sp>
      <p:sp>
        <p:nvSpPr>
          <p:cNvPr id="46141" name="TextBox 66">
            <a:extLst>
              <a:ext uri="{FF2B5EF4-FFF2-40B4-BE49-F238E27FC236}">
                <a16:creationId xmlns:a16="http://schemas.microsoft.com/office/drawing/2014/main" id="{7C407912-4616-B449-90E9-08BD355D3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75" y="1143000"/>
            <a:ext cx="1087157" cy="600164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 b="1" dirty="0">
                <a:latin typeface="Cambria" panose="02040503050406030204" pitchFamily="18" charset="0"/>
              </a:rPr>
              <a:t>Servers</a:t>
            </a:r>
          </a:p>
          <a:p>
            <a:pPr eaLnBrk="1" hangingPunct="1"/>
            <a:r>
              <a:rPr lang="en-US" altLang="en-US" sz="1100" b="1" dirty="0">
                <a:latin typeface="Cambria" panose="02040503050406030204" pitchFamily="18" charset="0"/>
              </a:rPr>
              <a:t>Top of Rack</a:t>
            </a:r>
          </a:p>
          <a:p>
            <a:pPr eaLnBrk="1" hangingPunct="1"/>
            <a:r>
              <a:rPr lang="en-US" altLang="en-US" sz="1100" b="1" dirty="0">
                <a:latin typeface="Cambria" panose="02040503050406030204" pitchFamily="18" charset="0"/>
              </a:rPr>
              <a:t> </a:t>
            </a:r>
            <a:r>
              <a:rPr lang="en-US" altLang="en-US" sz="1100" b="1" dirty="0" err="1">
                <a:latin typeface="Cambria" panose="02040503050406030204" pitchFamily="18" charset="0"/>
              </a:rPr>
              <a:t>Agg</a:t>
            </a:r>
            <a:r>
              <a:rPr lang="en-US" altLang="en-US" sz="1100" b="1" dirty="0">
                <a:latin typeface="Cambria" panose="02040503050406030204" pitchFamily="18" charset="0"/>
              </a:rPr>
              <a:t>. Switches</a:t>
            </a:r>
          </a:p>
        </p:txBody>
      </p:sp>
      <p:sp>
        <p:nvSpPr>
          <p:cNvPr id="46142" name="TextBox 68">
            <a:extLst>
              <a:ext uri="{FF2B5EF4-FFF2-40B4-BE49-F238E27FC236}">
                <a16:creationId xmlns:a16="http://schemas.microsoft.com/office/drawing/2014/main" id="{69DD8432-BB9F-1E43-A6BC-7B0089067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72063"/>
            <a:ext cx="2209800" cy="7386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Workgroup switches</a:t>
            </a:r>
          </a:p>
          <a:p>
            <a:pPr eaLnBrk="1" hangingPunct="1"/>
            <a:r>
              <a:rPr lang="en-US" altLang="en-US" sz="1400" dirty="0">
                <a:solidFill>
                  <a:srgbClr val="FF0000"/>
                </a:solidFill>
                <a:latin typeface="Cambria" panose="02040503050406030204" pitchFamily="18" charset="0"/>
              </a:rPr>
              <a:t>edge routers, connectivity</a:t>
            </a:r>
          </a:p>
        </p:txBody>
      </p:sp>
      <p:sp>
        <p:nvSpPr>
          <p:cNvPr id="46143" name="TextBox 72">
            <a:extLst>
              <a:ext uri="{FF2B5EF4-FFF2-40B4-BE49-F238E27FC236}">
                <a16:creationId xmlns:a16="http://schemas.microsoft.com/office/drawing/2014/main" id="{CF5E1052-DA4F-034F-A06C-A3FD06942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828800"/>
            <a:ext cx="168507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mbria" panose="02040503050406030204" pitchFamily="18" charset="0"/>
              </a:rPr>
              <a:t>Mobile Backhaul , </a:t>
            </a:r>
          </a:p>
          <a:p>
            <a:pPr eaLnBrk="1" hangingPunct="1"/>
            <a:r>
              <a:rPr lang="en-US" altLang="en-US" sz="1400" dirty="0">
                <a:latin typeface="Cambria" panose="02040503050406030204" pitchFamily="18" charset="0"/>
              </a:rPr>
              <a:t>Base Station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ADC7245-FD81-9948-ACBF-E6B2F2C94267}"/>
              </a:ext>
            </a:extLst>
          </p:cNvPr>
          <p:cNvSpPr txBox="1">
            <a:spLocks/>
          </p:cNvSpPr>
          <p:nvPr/>
        </p:nvSpPr>
        <p:spPr bwMode="auto">
          <a:xfrm>
            <a:off x="555625" y="106792"/>
            <a:ext cx="7591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sz="2800" b="0" kern="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Internet – to glue different type of 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56D56-4E58-2643-9123-CDE6092C3A89}"/>
              </a:ext>
            </a:extLst>
          </p:cNvPr>
          <p:cNvSpPr txBox="1"/>
          <p:nvPr/>
        </p:nvSpPr>
        <p:spPr>
          <a:xfrm>
            <a:off x="3579986" y="1828800"/>
            <a:ext cx="176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86350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7584-0E30-4847-BB76-C3447D87CD4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What does the Internet Provide?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967D-F753-904C-B5DB-416ADE287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Connectivity to various types of Networks – It is an Interconnect technology</a:t>
            </a:r>
          </a:p>
          <a:p>
            <a:r>
              <a:rPr lang="en-US" dirty="0"/>
              <a:t>Unique address (identifier) to each communicating station</a:t>
            </a:r>
          </a:p>
          <a:p>
            <a:r>
              <a:rPr lang="en-US" dirty="0"/>
              <a:t>Routing of Information (Packets)</a:t>
            </a:r>
          </a:p>
          <a:p>
            <a:r>
              <a:rPr lang="en-US" dirty="0"/>
              <a:t>Filling up of information in Packet (as packet payload)</a:t>
            </a:r>
          </a:p>
          <a:p>
            <a:pPr lvl="1"/>
            <a:r>
              <a:rPr lang="en-US" dirty="0"/>
              <a:t>It carries information consisting of 0s and 1s</a:t>
            </a:r>
          </a:p>
          <a:p>
            <a:pPr lvl="1"/>
            <a:r>
              <a:rPr lang="en-US" dirty="0"/>
              <a:t>These 0s and 1s can represent any type of information </a:t>
            </a:r>
          </a:p>
          <a:p>
            <a:pPr lvl="2"/>
            <a:r>
              <a:rPr lang="en-US" dirty="0"/>
              <a:t>Data</a:t>
            </a:r>
          </a:p>
          <a:p>
            <a:pPr lvl="2"/>
            <a:r>
              <a:rPr lang="en-US" dirty="0"/>
              <a:t>Voice</a:t>
            </a:r>
          </a:p>
          <a:p>
            <a:pPr lvl="2"/>
            <a:r>
              <a:rPr lang="en-US" dirty="0"/>
              <a:t>Video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Compare this with PSTN Telephone – which can carry only Voice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6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6966DC-0245-8B45-82D5-0A0829601DF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BDE32-4B47-7147-A563-7498B1B3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lives back then..</a:t>
            </a:r>
          </a:p>
          <a:p>
            <a:r>
              <a:rPr lang="en-US" dirty="0"/>
              <a:t>The old world of isolated Telecom technologies</a:t>
            </a:r>
          </a:p>
          <a:p>
            <a:r>
              <a:rPr lang="en-US" dirty="0"/>
              <a:t>Then came the Internet</a:t>
            </a:r>
          </a:p>
          <a:p>
            <a:r>
              <a:rPr lang="en-US" dirty="0"/>
              <a:t>The magic begins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13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CF9F-4ED2-8046-846A-B4D7A0DBA5C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It’s main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0757-0C20-F148-A929-1E7ADAE3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Extremely Flexible</a:t>
            </a:r>
          </a:p>
          <a:p>
            <a:pPr lvl="1"/>
            <a:r>
              <a:rPr lang="en-US" dirty="0"/>
              <a:t>Can work when bandwidth is low and high .. Kbps – Gbps</a:t>
            </a:r>
          </a:p>
          <a:p>
            <a:r>
              <a:rPr lang="en-US" dirty="0">
                <a:solidFill>
                  <a:srgbClr val="C00000"/>
                </a:solidFill>
              </a:rPr>
              <a:t>Extremely Fault Tolerant</a:t>
            </a:r>
          </a:p>
          <a:p>
            <a:pPr lvl="1"/>
            <a:r>
              <a:rPr lang="en-US" dirty="0"/>
              <a:t>Can work when a part of the network is faulty</a:t>
            </a:r>
          </a:p>
          <a:p>
            <a:pPr lvl="1"/>
            <a:r>
              <a:rPr lang="en-US" dirty="0"/>
              <a:t>Fast recovery from faults</a:t>
            </a:r>
          </a:p>
          <a:p>
            <a:r>
              <a:rPr lang="en-US" dirty="0">
                <a:solidFill>
                  <a:srgbClr val="C00000"/>
                </a:solidFill>
              </a:rPr>
              <a:t>End-to-End Principle</a:t>
            </a:r>
          </a:p>
          <a:p>
            <a:pPr lvl="1"/>
            <a:r>
              <a:rPr lang="en-US" dirty="0"/>
              <a:t>Internet provides almost </a:t>
            </a:r>
            <a:r>
              <a:rPr lang="en-US" dirty="0">
                <a:solidFill>
                  <a:srgbClr val="0070C0"/>
                </a:solidFill>
              </a:rPr>
              <a:t>flat pipe </a:t>
            </a:r>
            <a:r>
              <a:rPr lang="en-US" dirty="0"/>
              <a:t>– with absolutely no built-in intelligence</a:t>
            </a:r>
          </a:p>
          <a:p>
            <a:pPr lvl="2"/>
            <a:r>
              <a:rPr lang="en-US" dirty="0"/>
              <a:t>Anything you put at one end appears at the other end</a:t>
            </a:r>
          </a:p>
          <a:p>
            <a:pPr lvl="1"/>
            <a:r>
              <a:rPr lang="en-US" dirty="0"/>
              <a:t>It’s main purpose is to transport bits (inside a packet)</a:t>
            </a:r>
          </a:p>
          <a:p>
            <a:r>
              <a:rPr lang="en-US" dirty="0">
                <a:solidFill>
                  <a:srgbClr val="C00000"/>
                </a:solidFill>
              </a:rPr>
              <a:t>No restriction on application types</a:t>
            </a:r>
            <a:r>
              <a:rPr lang="en-US" dirty="0"/>
              <a:t>: millions of applications at the end points</a:t>
            </a:r>
          </a:p>
          <a:p>
            <a:pPr lvl="1"/>
            <a:r>
              <a:rPr lang="en-US" dirty="0"/>
              <a:t>Each application can have it’s own uniqueness</a:t>
            </a:r>
          </a:p>
        </p:txBody>
      </p:sp>
    </p:spTree>
    <p:extLst>
      <p:ext uri="{BB962C8B-B14F-4D97-AF65-F5344CB8AC3E}">
        <p14:creationId xmlns:p14="http://schemas.microsoft.com/office/powerpoint/2010/main" val="309426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5827-9418-E34C-AF6F-3E54CC2CC61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Pipe Analogy</a:t>
            </a:r>
          </a:p>
        </p:txBody>
      </p:sp>
      <p:pic>
        <p:nvPicPr>
          <p:cNvPr id="5122" name="Picture 2" descr="Let's Talk About Bandwidth… | Tech Tools for Teachers">
            <a:extLst>
              <a:ext uri="{FF2B5EF4-FFF2-40B4-BE49-F238E27FC236}">
                <a16:creationId xmlns:a16="http://schemas.microsoft.com/office/drawing/2014/main" id="{6EC7263B-94D0-3640-9313-7C8D0E94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908B00-E999-0E4A-8C9D-9858EC914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340768"/>
            <a:ext cx="2891829" cy="2952328"/>
          </a:xfrm>
          <a:prstGeom prst="rect">
            <a:avLst/>
          </a:prstGeom>
        </p:spPr>
      </p:pic>
      <p:pic>
        <p:nvPicPr>
          <p:cNvPr id="5124" name="Picture 4" descr="A basic of business communication: Bandwidth vs.… | SDN Communications">
            <a:extLst>
              <a:ext uri="{FF2B5EF4-FFF2-40B4-BE49-F238E27FC236}">
                <a16:creationId xmlns:a16="http://schemas.microsoft.com/office/drawing/2014/main" id="{18B7249C-2595-DF4B-8B4E-05E4421D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14529"/>
            <a:ext cx="38481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39796-33CF-F744-8E56-5FBC6625C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4517883"/>
            <a:ext cx="3243064" cy="17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6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2D5A-59CB-9C40-9176-0901C573A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852936"/>
            <a:ext cx="8386763" cy="2088655"/>
          </a:xfrm>
        </p:spPr>
        <p:txBody>
          <a:bodyPr/>
          <a:lstStyle/>
          <a:p>
            <a:r>
              <a:rPr lang="en-US" dirty="0"/>
              <a:t>Pipes can carry anything as long as it is fluid (0s and 1s)</a:t>
            </a:r>
          </a:p>
          <a:p>
            <a:r>
              <a:rPr lang="en-US" dirty="0"/>
              <a:t>At any speed</a:t>
            </a:r>
          </a:p>
          <a:p>
            <a:r>
              <a:rPr lang="en-US" dirty="0"/>
              <a:t>Any end machine that has IP address and that supports IP protocol suit (IP/TCP/UDP) and associated protocols, can be part of the global Internet</a:t>
            </a:r>
          </a:p>
          <a:p>
            <a:r>
              <a:rPr lang="en-US" dirty="0"/>
              <a:t>The intelligence lies at the end devices – they decide what to do with bits </a:t>
            </a:r>
          </a:p>
          <a:p>
            <a:pPr lvl="1"/>
            <a:r>
              <a:rPr lang="en-US" dirty="0"/>
              <a:t>Pipe has no intelligence</a:t>
            </a:r>
          </a:p>
          <a:p>
            <a:r>
              <a:rPr lang="en-US" dirty="0"/>
              <a:t>Get illusion of pipe .. Through transmission of IP packets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14F9B-E214-FD49-9AC3-61B68FF33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64704"/>
            <a:ext cx="64389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0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8925" y="188069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Internet Layering Model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693738" y="1739900"/>
            <a:ext cx="914400" cy="582613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703263" y="2932113"/>
            <a:ext cx="914400" cy="5826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806450" y="18399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 b="0">
                <a:latin typeface="Times New Roman" charset="0"/>
              </a:rPr>
              <a:t>HTTP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890588" y="30305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>
                <a:latin typeface="Times New Roman" charset="0"/>
              </a:rPr>
              <a:t>TCP</a:t>
            </a:r>
          </a:p>
        </p:txBody>
      </p:sp>
      <p:grpSp>
        <p:nvGrpSpPr>
          <p:cNvPr id="138247" name="Group 7"/>
          <p:cNvGrpSpPr>
            <a:grpSpLocks/>
          </p:cNvGrpSpPr>
          <p:nvPr/>
        </p:nvGrpSpPr>
        <p:grpSpPr bwMode="auto">
          <a:xfrm>
            <a:off x="688975" y="4119563"/>
            <a:ext cx="914400" cy="582612"/>
            <a:chOff x="323" y="2664"/>
            <a:chExt cx="576" cy="367"/>
          </a:xfrm>
        </p:grpSpPr>
        <p:sp>
          <p:nvSpPr>
            <p:cNvPr id="138310" name="Rectangle 8"/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11" name="Text Box 9"/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b="0">
                  <a:latin typeface="Times New Roman" charset="0"/>
                </a:rPr>
                <a:t>IP</a:t>
              </a:r>
            </a:p>
          </p:txBody>
        </p:sp>
      </p:grpSp>
      <p:sp>
        <p:nvSpPr>
          <p:cNvPr id="138248" name="Rectangle 10"/>
          <p:cNvSpPr>
            <a:spLocks noChangeArrowheads="1"/>
          </p:cNvSpPr>
          <p:nvPr/>
        </p:nvSpPr>
        <p:spPr bwMode="auto">
          <a:xfrm>
            <a:off x="669925" y="5349875"/>
            <a:ext cx="906463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49" name="Text Box 11"/>
          <p:cNvSpPr txBox="1">
            <a:spLocks noChangeArrowheads="1"/>
          </p:cNvSpPr>
          <p:nvPr/>
        </p:nvSpPr>
        <p:spPr bwMode="auto">
          <a:xfrm>
            <a:off x="679450" y="53879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interface</a:t>
            </a:r>
          </a:p>
        </p:txBody>
      </p:sp>
      <p:sp>
        <p:nvSpPr>
          <p:cNvPr id="138250" name="Line 12"/>
          <p:cNvSpPr>
            <a:spLocks noChangeShapeType="1"/>
          </p:cNvSpPr>
          <p:nvPr/>
        </p:nvSpPr>
        <p:spPr bwMode="auto">
          <a:xfrm>
            <a:off x="1147763" y="23145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1" name="Line 13"/>
          <p:cNvSpPr>
            <a:spLocks noChangeShapeType="1"/>
          </p:cNvSpPr>
          <p:nvPr/>
        </p:nvSpPr>
        <p:spPr bwMode="auto">
          <a:xfrm>
            <a:off x="1147763" y="35210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2" name="Line 14"/>
          <p:cNvSpPr>
            <a:spLocks noChangeShapeType="1"/>
          </p:cNvSpPr>
          <p:nvPr/>
        </p:nvSpPr>
        <p:spPr bwMode="auto">
          <a:xfrm>
            <a:off x="1147763" y="4713288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53" name="Rectangle 15"/>
          <p:cNvSpPr>
            <a:spLocks noChangeArrowheads="1"/>
          </p:cNvSpPr>
          <p:nvPr/>
        </p:nvSpPr>
        <p:spPr bwMode="auto">
          <a:xfrm>
            <a:off x="538163" y="1538288"/>
            <a:ext cx="1303337" cy="4848225"/>
          </a:xfrm>
          <a:prstGeom prst="rect">
            <a:avLst/>
          </a:prstGeom>
          <a:noFill/>
          <a:ln w="9525">
            <a:solidFill>
              <a:srgbClr val="3333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54" name="Rectangle 16"/>
          <p:cNvSpPr>
            <a:spLocks noChangeArrowheads="1"/>
          </p:cNvSpPr>
          <p:nvPr/>
        </p:nvSpPr>
        <p:spPr bwMode="auto">
          <a:xfrm>
            <a:off x="7648575" y="1739900"/>
            <a:ext cx="914400" cy="582613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55" name="Rectangle 17"/>
          <p:cNvSpPr>
            <a:spLocks noChangeArrowheads="1"/>
          </p:cNvSpPr>
          <p:nvPr/>
        </p:nvSpPr>
        <p:spPr bwMode="auto">
          <a:xfrm>
            <a:off x="7658100" y="2932113"/>
            <a:ext cx="914400" cy="5826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56" name="Rectangle 18"/>
          <p:cNvSpPr>
            <a:spLocks noChangeArrowheads="1"/>
          </p:cNvSpPr>
          <p:nvPr/>
        </p:nvSpPr>
        <p:spPr bwMode="auto">
          <a:xfrm>
            <a:off x="7643813" y="4119563"/>
            <a:ext cx="914400" cy="5826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57" name="Rectangle 19"/>
          <p:cNvSpPr>
            <a:spLocks noChangeArrowheads="1"/>
          </p:cNvSpPr>
          <p:nvPr/>
        </p:nvSpPr>
        <p:spPr bwMode="auto">
          <a:xfrm>
            <a:off x="7659688" y="5310188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58" name="Text Box 20"/>
          <p:cNvSpPr txBox="1">
            <a:spLocks noChangeArrowheads="1"/>
          </p:cNvSpPr>
          <p:nvPr/>
        </p:nvSpPr>
        <p:spPr bwMode="auto">
          <a:xfrm>
            <a:off x="7761288" y="18399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 b="0">
                <a:latin typeface="Times New Roman" charset="0"/>
              </a:rPr>
              <a:t>HTTP</a:t>
            </a:r>
          </a:p>
        </p:txBody>
      </p:sp>
      <p:sp>
        <p:nvSpPr>
          <p:cNvPr id="138259" name="Text Box 21"/>
          <p:cNvSpPr txBox="1">
            <a:spLocks noChangeArrowheads="1"/>
          </p:cNvSpPr>
          <p:nvPr/>
        </p:nvSpPr>
        <p:spPr bwMode="auto">
          <a:xfrm>
            <a:off x="7845425" y="30305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>
                <a:latin typeface="Times New Roman" charset="0"/>
              </a:rPr>
              <a:t>TCP</a:t>
            </a:r>
          </a:p>
        </p:txBody>
      </p:sp>
      <p:sp>
        <p:nvSpPr>
          <p:cNvPr id="138260" name="Text Box 22"/>
          <p:cNvSpPr txBox="1">
            <a:spLocks noChangeArrowheads="1"/>
          </p:cNvSpPr>
          <p:nvPr/>
        </p:nvSpPr>
        <p:spPr bwMode="auto">
          <a:xfrm>
            <a:off x="7940675" y="423545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 b="0">
                <a:latin typeface="Times New Roman" charset="0"/>
              </a:rPr>
              <a:t>IP</a:t>
            </a:r>
          </a:p>
        </p:txBody>
      </p:sp>
      <p:sp>
        <p:nvSpPr>
          <p:cNvPr id="138261" name="Text Box 23"/>
          <p:cNvSpPr txBox="1">
            <a:spLocks noChangeArrowheads="1"/>
          </p:cNvSpPr>
          <p:nvPr/>
        </p:nvSpPr>
        <p:spPr bwMode="auto">
          <a:xfrm>
            <a:off x="7685088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interface</a:t>
            </a:r>
          </a:p>
        </p:txBody>
      </p:sp>
      <p:sp>
        <p:nvSpPr>
          <p:cNvPr id="138262" name="Line 24"/>
          <p:cNvSpPr>
            <a:spLocks noChangeShapeType="1"/>
          </p:cNvSpPr>
          <p:nvPr/>
        </p:nvSpPr>
        <p:spPr bwMode="auto">
          <a:xfrm>
            <a:off x="8102600" y="23145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3" name="Line 25"/>
          <p:cNvSpPr>
            <a:spLocks noChangeShapeType="1"/>
          </p:cNvSpPr>
          <p:nvPr/>
        </p:nvSpPr>
        <p:spPr bwMode="auto">
          <a:xfrm>
            <a:off x="8102600" y="35210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4" name="Line 26"/>
          <p:cNvSpPr>
            <a:spLocks noChangeShapeType="1"/>
          </p:cNvSpPr>
          <p:nvPr/>
        </p:nvSpPr>
        <p:spPr bwMode="auto">
          <a:xfrm>
            <a:off x="8102600" y="4713288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5" name="Rectangle 27"/>
          <p:cNvSpPr>
            <a:spLocks noChangeArrowheads="1"/>
          </p:cNvSpPr>
          <p:nvPr/>
        </p:nvSpPr>
        <p:spPr bwMode="auto">
          <a:xfrm>
            <a:off x="7493000" y="1538288"/>
            <a:ext cx="1303338" cy="4848225"/>
          </a:xfrm>
          <a:prstGeom prst="rect">
            <a:avLst/>
          </a:prstGeom>
          <a:noFill/>
          <a:ln w="9525">
            <a:solidFill>
              <a:srgbClr val="3333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66" name="Line 28"/>
          <p:cNvSpPr>
            <a:spLocks noChangeShapeType="1"/>
          </p:cNvSpPr>
          <p:nvPr/>
        </p:nvSpPr>
        <p:spPr bwMode="auto">
          <a:xfrm>
            <a:off x="1139825" y="5935663"/>
            <a:ext cx="0" cy="373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67" name="Line 29"/>
          <p:cNvSpPr>
            <a:spLocks noChangeShapeType="1"/>
          </p:cNvSpPr>
          <p:nvPr/>
        </p:nvSpPr>
        <p:spPr bwMode="auto">
          <a:xfrm>
            <a:off x="808038" y="6308725"/>
            <a:ext cx="232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8268" name="Group 30"/>
          <p:cNvGrpSpPr>
            <a:grpSpLocks/>
          </p:cNvGrpSpPr>
          <p:nvPr/>
        </p:nvGrpSpPr>
        <p:grpSpPr bwMode="auto">
          <a:xfrm>
            <a:off x="2905125" y="4148138"/>
            <a:ext cx="914400" cy="582612"/>
            <a:chOff x="323" y="2664"/>
            <a:chExt cx="576" cy="367"/>
          </a:xfrm>
        </p:grpSpPr>
        <p:sp>
          <p:nvSpPr>
            <p:cNvPr id="138308" name="Rectangle 31"/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09" name="Text Box 32"/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b="0">
                  <a:latin typeface="Times New Roman" charset="0"/>
                </a:rPr>
                <a:t>IP</a:t>
              </a:r>
            </a:p>
          </p:txBody>
        </p:sp>
      </p:grpSp>
      <p:grpSp>
        <p:nvGrpSpPr>
          <p:cNvPr id="138269" name="Group 33"/>
          <p:cNvGrpSpPr>
            <a:grpSpLocks/>
          </p:cNvGrpSpPr>
          <p:nvPr/>
        </p:nvGrpSpPr>
        <p:grpSpPr bwMode="auto">
          <a:xfrm>
            <a:off x="5549900" y="4148138"/>
            <a:ext cx="914400" cy="582612"/>
            <a:chOff x="323" y="2664"/>
            <a:chExt cx="576" cy="367"/>
          </a:xfrm>
        </p:grpSpPr>
        <p:sp>
          <p:nvSpPr>
            <p:cNvPr id="138306" name="Rectangle 34"/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07" name="Text Box 35"/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b="0">
                  <a:latin typeface="Times New Roman" charset="0"/>
                </a:rPr>
                <a:t>IP</a:t>
              </a:r>
            </a:p>
          </p:txBody>
        </p:sp>
      </p:grpSp>
      <p:sp>
        <p:nvSpPr>
          <p:cNvPr id="138270" name="Rectangle 36"/>
          <p:cNvSpPr>
            <a:spLocks noChangeArrowheads="1"/>
          </p:cNvSpPr>
          <p:nvPr/>
        </p:nvSpPr>
        <p:spPr bwMode="auto">
          <a:xfrm>
            <a:off x="2306638" y="5349875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71" name="Text Box 37"/>
          <p:cNvSpPr txBox="1">
            <a:spLocks noChangeArrowheads="1"/>
          </p:cNvSpPr>
          <p:nvPr/>
        </p:nvSpPr>
        <p:spPr bwMode="auto">
          <a:xfrm>
            <a:off x="2308225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interface</a:t>
            </a:r>
          </a:p>
        </p:txBody>
      </p:sp>
      <p:grpSp>
        <p:nvGrpSpPr>
          <p:cNvPr id="138272" name="Group 38"/>
          <p:cNvGrpSpPr>
            <a:grpSpLocks/>
          </p:cNvGrpSpPr>
          <p:nvPr/>
        </p:nvGrpSpPr>
        <p:grpSpPr bwMode="auto">
          <a:xfrm>
            <a:off x="6205538" y="5324475"/>
            <a:ext cx="912812" cy="606425"/>
            <a:chOff x="323" y="3421"/>
            <a:chExt cx="580" cy="367"/>
          </a:xfrm>
        </p:grpSpPr>
        <p:sp>
          <p:nvSpPr>
            <p:cNvPr id="138304" name="Rectangle 39"/>
            <p:cNvSpPr>
              <a:spLocks noChangeArrowheads="1"/>
            </p:cNvSpPr>
            <p:nvPr/>
          </p:nvSpPr>
          <p:spPr bwMode="auto">
            <a:xfrm>
              <a:off x="323" y="3421"/>
              <a:ext cx="576" cy="3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305" name="Text Box 40"/>
            <p:cNvSpPr txBox="1">
              <a:spLocks noChangeArrowheads="1"/>
            </p:cNvSpPr>
            <p:nvPr/>
          </p:nvSpPr>
          <p:spPr bwMode="auto">
            <a:xfrm>
              <a:off x="334" y="3429"/>
              <a:ext cx="569" cy="32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600" b="0">
                  <a:latin typeface="Times New Roman" charset="0"/>
                </a:rPr>
                <a:t>Ethernet</a:t>
              </a:r>
            </a:p>
            <a:p>
              <a:pPr algn="ctr">
                <a:lnSpc>
                  <a:spcPct val="90000"/>
                </a:lnSpc>
              </a:pPr>
              <a:r>
                <a:rPr lang="en-US" sz="1600" b="0">
                  <a:latin typeface="Times New Roman" charset="0"/>
                </a:rPr>
                <a:t>interface</a:t>
              </a:r>
            </a:p>
          </p:txBody>
        </p:sp>
      </p:grpSp>
      <p:sp>
        <p:nvSpPr>
          <p:cNvPr id="138273" name="Line 41"/>
          <p:cNvSpPr>
            <a:spLocks noChangeShapeType="1"/>
          </p:cNvSpPr>
          <p:nvPr/>
        </p:nvSpPr>
        <p:spPr bwMode="auto">
          <a:xfrm flipH="1">
            <a:off x="2744788" y="5964238"/>
            <a:ext cx="1587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74" name="Line 42"/>
          <p:cNvSpPr>
            <a:spLocks noChangeShapeType="1"/>
          </p:cNvSpPr>
          <p:nvPr/>
        </p:nvSpPr>
        <p:spPr bwMode="auto">
          <a:xfrm flipH="1">
            <a:off x="2725738" y="4727575"/>
            <a:ext cx="5413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75" name="Line 43"/>
          <p:cNvSpPr>
            <a:spLocks noChangeShapeType="1"/>
          </p:cNvSpPr>
          <p:nvPr/>
        </p:nvSpPr>
        <p:spPr bwMode="auto">
          <a:xfrm>
            <a:off x="3529013" y="4741863"/>
            <a:ext cx="5413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76" name="Rectangle 44"/>
          <p:cNvSpPr>
            <a:spLocks noChangeArrowheads="1"/>
          </p:cNvSpPr>
          <p:nvPr/>
        </p:nvSpPr>
        <p:spPr bwMode="auto">
          <a:xfrm>
            <a:off x="3614738" y="5324475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77" name="Text Box 45"/>
          <p:cNvSpPr txBox="1">
            <a:spLocks noChangeArrowheads="1"/>
          </p:cNvSpPr>
          <p:nvPr/>
        </p:nvSpPr>
        <p:spPr bwMode="auto">
          <a:xfrm>
            <a:off x="3636963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SONET</a:t>
            </a:r>
          </a:p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interface</a:t>
            </a:r>
          </a:p>
        </p:txBody>
      </p:sp>
      <p:sp>
        <p:nvSpPr>
          <p:cNvPr id="138278" name="Rectangle 46"/>
          <p:cNvSpPr>
            <a:spLocks noChangeArrowheads="1"/>
          </p:cNvSpPr>
          <p:nvPr/>
        </p:nvSpPr>
        <p:spPr bwMode="auto">
          <a:xfrm>
            <a:off x="4889500" y="5337175"/>
            <a:ext cx="906463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279" name="Text Box 47"/>
          <p:cNvSpPr txBox="1">
            <a:spLocks noChangeArrowheads="1"/>
          </p:cNvSpPr>
          <p:nvPr/>
        </p:nvSpPr>
        <p:spPr bwMode="auto">
          <a:xfrm>
            <a:off x="4903788" y="53879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SONET</a:t>
            </a:r>
          </a:p>
          <a:p>
            <a:pPr algn="ctr">
              <a:lnSpc>
                <a:spcPct val="90000"/>
              </a:lnSpc>
            </a:pPr>
            <a:r>
              <a:rPr lang="en-US" sz="1600" b="0">
                <a:latin typeface="Times New Roman" charset="0"/>
              </a:rPr>
              <a:t>interface</a:t>
            </a:r>
          </a:p>
        </p:txBody>
      </p:sp>
      <p:sp>
        <p:nvSpPr>
          <p:cNvPr id="138280" name="Line 48"/>
          <p:cNvSpPr>
            <a:spLocks noChangeShapeType="1"/>
          </p:cNvSpPr>
          <p:nvPr/>
        </p:nvSpPr>
        <p:spPr bwMode="auto">
          <a:xfrm flipH="1">
            <a:off x="6680200" y="5924550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1" name="Line 49"/>
          <p:cNvSpPr>
            <a:spLocks noChangeShapeType="1"/>
          </p:cNvSpPr>
          <p:nvPr/>
        </p:nvSpPr>
        <p:spPr bwMode="auto">
          <a:xfrm flipH="1">
            <a:off x="6223000" y="6270625"/>
            <a:ext cx="232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2" name="Line 50"/>
          <p:cNvSpPr>
            <a:spLocks noChangeShapeType="1"/>
          </p:cNvSpPr>
          <p:nvPr/>
        </p:nvSpPr>
        <p:spPr bwMode="auto">
          <a:xfrm>
            <a:off x="8132763" y="5927725"/>
            <a:ext cx="1587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3" name="Line 51"/>
          <p:cNvSpPr>
            <a:spLocks noChangeShapeType="1"/>
          </p:cNvSpPr>
          <p:nvPr/>
        </p:nvSpPr>
        <p:spPr bwMode="auto">
          <a:xfrm flipH="1">
            <a:off x="5302250" y="4754563"/>
            <a:ext cx="541338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4" name="Line 52"/>
          <p:cNvSpPr>
            <a:spLocks noChangeShapeType="1"/>
          </p:cNvSpPr>
          <p:nvPr/>
        </p:nvSpPr>
        <p:spPr bwMode="auto">
          <a:xfrm>
            <a:off x="6119813" y="4754563"/>
            <a:ext cx="527050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5" name="Rectangle 53"/>
          <p:cNvSpPr>
            <a:spLocks noChangeArrowheads="1"/>
          </p:cNvSpPr>
          <p:nvPr/>
        </p:nvSpPr>
        <p:spPr bwMode="auto">
          <a:xfrm>
            <a:off x="2144713" y="3948113"/>
            <a:ext cx="2522537" cy="21621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6" name="Rectangle 54"/>
          <p:cNvSpPr>
            <a:spLocks noChangeArrowheads="1"/>
          </p:cNvSpPr>
          <p:nvPr/>
        </p:nvSpPr>
        <p:spPr bwMode="auto">
          <a:xfrm>
            <a:off x="4776788" y="3948113"/>
            <a:ext cx="2522537" cy="21621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287" name="Line 55"/>
          <p:cNvSpPr>
            <a:spLocks noChangeShapeType="1"/>
          </p:cNvSpPr>
          <p:nvPr/>
        </p:nvSpPr>
        <p:spPr bwMode="auto">
          <a:xfrm flipH="1">
            <a:off x="4054475" y="5926138"/>
            <a:ext cx="1588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8" name="Line 56"/>
          <p:cNvSpPr>
            <a:spLocks noChangeShapeType="1"/>
          </p:cNvSpPr>
          <p:nvPr/>
        </p:nvSpPr>
        <p:spPr bwMode="auto">
          <a:xfrm flipH="1">
            <a:off x="5314950" y="5938838"/>
            <a:ext cx="1588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89" name="Line 57"/>
          <p:cNvSpPr>
            <a:spLocks noChangeShapeType="1"/>
          </p:cNvSpPr>
          <p:nvPr/>
        </p:nvSpPr>
        <p:spPr bwMode="auto">
          <a:xfrm>
            <a:off x="4071938" y="6270625"/>
            <a:ext cx="1246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90" name="Text Box 58"/>
          <p:cNvSpPr txBox="1">
            <a:spLocks noChangeArrowheads="1"/>
          </p:cNvSpPr>
          <p:nvPr/>
        </p:nvSpPr>
        <p:spPr bwMode="auto">
          <a:xfrm>
            <a:off x="860425" y="1162050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>
                <a:solidFill>
                  <a:srgbClr val="3333FF"/>
                </a:solidFill>
                <a:latin typeface="Times New Roman" charset="0"/>
              </a:rPr>
              <a:t>host</a:t>
            </a:r>
          </a:p>
        </p:txBody>
      </p:sp>
      <p:sp>
        <p:nvSpPr>
          <p:cNvPr id="138291" name="Text Box 59"/>
          <p:cNvSpPr txBox="1">
            <a:spLocks noChangeArrowheads="1"/>
          </p:cNvSpPr>
          <p:nvPr/>
        </p:nvSpPr>
        <p:spPr bwMode="auto">
          <a:xfrm>
            <a:off x="7815263" y="11477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>
                <a:solidFill>
                  <a:srgbClr val="3333FF"/>
                </a:solidFill>
                <a:latin typeface="Times New Roman" charset="0"/>
              </a:rPr>
              <a:t>host</a:t>
            </a:r>
          </a:p>
        </p:txBody>
      </p:sp>
      <p:sp>
        <p:nvSpPr>
          <p:cNvPr id="138292" name="Text Box 60"/>
          <p:cNvSpPr txBox="1">
            <a:spLocks noChangeArrowheads="1"/>
          </p:cNvSpPr>
          <p:nvPr/>
        </p:nvSpPr>
        <p:spPr bwMode="auto">
          <a:xfrm>
            <a:off x="2981325" y="3544888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>
                <a:solidFill>
                  <a:srgbClr val="FF0000"/>
                </a:solidFill>
                <a:latin typeface="Times New Roman" charset="0"/>
              </a:rPr>
              <a:t>router</a:t>
            </a:r>
          </a:p>
        </p:txBody>
      </p:sp>
      <p:sp>
        <p:nvSpPr>
          <p:cNvPr id="138293" name="Text Box 61"/>
          <p:cNvSpPr txBox="1">
            <a:spLocks noChangeArrowheads="1"/>
          </p:cNvSpPr>
          <p:nvPr/>
        </p:nvSpPr>
        <p:spPr bwMode="auto">
          <a:xfrm>
            <a:off x="5611813" y="3559175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800">
                <a:solidFill>
                  <a:srgbClr val="FF0000"/>
                </a:solidFill>
                <a:latin typeface="Times New Roman" charset="0"/>
              </a:rPr>
              <a:t>router</a:t>
            </a:r>
          </a:p>
        </p:txBody>
      </p:sp>
      <p:sp>
        <p:nvSpPr>
          <p:cNvPr id="138294" name="Line 62"/>
          <p:cNvSpPr>
            <a:spLocks noChangeShapeType="1"/>
          </p:cNvSpPr>
          <p:nvPr/>
        </p:nvSpPr>
        <p:spPr bwMode="auto">
          <a:xfrm>
            <a:off x="1619250" y="2036763"/>
            <a:ext cx="60404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95" name="Line 63"/>
          <p:cNvSpPr>
            <a:spLocks noChangeShapeType="1"/>
          </p:cNvSpPr>
          <p:nvPr/>
        </p:nvSpPr>
        <p:spPr bwMode="auto">
          <a:xfrm>
            <a:off x="1647825" y="3227388"/>
            <a:ext cx="60404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96" name="Text Box 64"/>
          <p:cNvSpPr txBox="1">
            <a:spLocks noChangeArrowheads="1"/>
          </p:cNvSpPr>
          <p:nvPr/>
        </p:nvSpPr>
        <p:spPr bwMode="auto">
          <a:xfrm>
            <a:off x="4005263" y="166846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>
                <a:solidFill>
                  <a:srgbClr val="FF9900"/>
                </a:solidFill>
                <a:latin typeface="Times New Roman" charset="0"/>
              </a:rPr>
              <a:t>HTTP message</a:t>
            </a:r>
          </a:p>
        </p:txBody>
      </p:sp>
      <p:sp>
        <p:nvSpPr>
          <p:cNvPr id="138297" name="Text Box 65"/>
          <p:cNvSpPr txBox="1">
            <a:spLocks noChangeArrowheads="1"/>
          </p:cNvSpPr>
          <p:nvPr/>
        </p:nvSpPr>
        <p:spPr bwMode="auto">
          <a:xfrm>
            <a:off x="4103688" y="2873375"/>
            <a:ext cx="1352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 dirty="0">
                <a:solidFill>
                  <a:srgbClr val="FF9900"/>
                </a:solidFill>
                <a:latin typeface="Times New Roman" charset="0"/>
              </a:rPr>
              <a:t>TCP segment</a:t>
            </a:r>
          </a:p>
        </p:txBody>
      </p:sp>
      <p:sp>
        <p:nvSpPr>
          <p:cNvPr id="138298" name="Line 66"/>
          <p:cNvSpPr>
            <a:spLocks noChangeShapeType="1"/>
          </p:cNvSpPr>
          <p:nvPr/>
        </p:nvSpPr>
        <p:spPr bwMode="auto">
          <a:xfrm flipV="1">
            <a:off x="1620838" y="44323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99" name="Line 67"/>
          <p:cNvSpPr>
            <a:spLocks noChangeShapeType="1"/>
          </p:cNvSpPr>
          <p:nvPr/>
        </p:nvSpPr>
        <p:spPr bwMode="auto">
          <a:xfrm flipV="1">
            <a:off x="3851275" y="4446588"/>
            <a:ext cx="17446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00" name="Line 68"/>
          <p:cNvSpPr>
            <a:spLocks noChangeShapeType="1"/>
          </p:cNvSpPr>
          <p:nvPr/>
        </p:nvSpPr>
        <p:spPr bwMode="auto">
          <a:xfrm flipV="1">
            <a:off x="6469063" y="4432300"/>
            <a:ext cx="11763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01" name="Text Box 69"/>
          <p:cNvSpPr txBox="1">
            <a:spLocks noChangeArrowheads="1"/>
          </p:cNvSpPr>
          <p:nvPr/>
        </p:nvSpPr>
        <p:spPr bwMode="auto">
          <a:xfrm>
            <a:off x="1776413" y="4105275"/>
            <a:ext cx="1014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>
                <a:solidFill>
                  <a:srgbClr val="FF9900"/>
                </a:solidFill>
                <a:latin typeface="Times New Roman" charset="0"/>
              </a:rPr>
              <a:t>IP packet</a:t>
            </a:r>
          </a:p>
        </p:txBody>
      </p:sp>
      <p:sp>
        <p:nvSpPr>
          <p:cNvPr id="138302" name="Text Box 70"/>
          <p:cNvSpPr txBox="1">
            <a:spLocks noChangeArrowheads="1"/>
          </p:cNvSpPr>
          <p:nvPr/>
        </p:nvSpPr>
        <p:spPr bwMode="auto">
          <a:xfrm>
            <a:off x="6597650" y="4133850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>
                <a:solidFill>
                  <a:srgbClr val="FF9900"/>
                </a:solidFill>
                <a:latin typeface="Times New Roman" charset="0"/>
              </a:rPr>
              <a:t>IP packet</a:t>
            </a:r>
          </a:p>
        </p:txBody>
      </p:sp>
      <p:sp>
        <p:nvSpPr>
          <p:cNvPr id="138303" name="Text Box 71"/>
          <p:cNvSpPr txBox="1">
            <a:spLocks noChangeArrowheads="1"/>
          </p:cNvSpPr>
          <p:nvPr/>
        </p:nvSpPr>
        <p:spPr bwMode="auto">
          <a:xfrm>
            <a:off x="4200525" y="4119563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600">
                <a:solidFill>
                  <a:srgbClr val="FF9900"/>
                </a:solidFill>
                <a:latin typeface="Times New Roman" charset="0"/>
              </a:rPr>
              <a:t>IP packet</a:t>
            </a:r>
          </a:p>
        </p:txBody>
      </p:sp>
    </p:spTree>
    <p:extLst>
      <p:ext uri="{BB962C8B-B14F-4D97-AF65-F5344CB8AC3E}">
        <p14:creationId xmlns:p14="http://schemas.microsoft.com/office/powerpoint/2010/main" val="2062581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A78CA2-2714-AD4C-9C8B-9F8A7C6174F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Layered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39473-99EA-3449-AE9E-5A0362C50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7361262" cy="47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65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B73C-48F5-AF45-B70A-0AEB001C1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IP protocol or IP Network routes IP packets using routers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902CB-3317-504F-AA52-0D4515391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i="1" dirty="0">
                <a:solidFill>
                  <a:srgbClr val="0070C0"/>
                </a:solidFill>
              </a:rPr>
              <a:t>IP protocol doesn’t provide reliability or security</a:t>
            </a:r>
          </a:p>
          <a:p>
            <a:endParaRPr lang="en-US" sz="2400" i="1" dirty="0">
              <a:solidFill>
                <a:srgbClr val="0070C0"/>
              </a:solidFill>
            </a:endParaRPr>
          </a:p>
          <a:p>
            <a:r>
              <a:rPr lang="en-US" sz="2400" i="1" dirty="0">
                <a:solidFill>
                  <a:srgbClr val="7030A0"/>
                </a:solidFill>
              </a:rPr>
              <a:t>Reliability and Security is the responsibility of end hosts</a:t>
            </a:r>
          </a:p>
        </p:txBody>
      </p:sp>
    </p:spTree>
    <p:extLst>
      <p:ext uri="{BB962C8B-B14F-4D97-AF65-F5344CB8AC3E}">
        <p14:creationId xmlns:p14="http://schemas.microsoft.com/office/powerpoint/2010/main" val="175323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4">
            <a:extLst>
              <a:ext uri="{FF2B5EF4-FFF2-40B4-BE49-F238E27FC236}">
                <a16:creationId xmlns:a16="http://schemas.microsoft.com/office/drawing/2014/main" id="{83CBD915-3CB6-CA41-9267-79ED222F7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77A5AFF-4671-CE4B-B5A0-ABA2C3E32306}" type="slidenum">
              <a:rPr lang="en-US" altLang="en-US" sz="1800"/>
              <a:pPr eaLnBrk="1" hangingPunct="1"/>
              <a:t>26</a:t>
            </a:fld>
            <a:endParaRPr lang="en-US" altLang="en-US" sz="18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862A2F3-88F4-9047-A4EE-695222E8F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Internet Protocol Suite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3E5B698-53BF-BB4B-B0D4-7808B1A22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8" y="1739900"/>
            <a:ext cx="914400" cy="582613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7FA12C04-8C2B-1D42-A7CC-5E5430E3C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2932113"/>
            <a:ext cx="914400" cy="5826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C9DAFE47-9BF8-0E43-BC3D-C313CD2EF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18399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HTTP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5640980F-101F-D04A-8963-51E44BB44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30305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TCP</a:t>
            </a:r>
          </a:p>
        </p:txBody>
      </p:sp>
      <p:grpSp>
        <p:nvGrpSpPr>
          <p:cNvPr id="45063" name="Group 7">
            <a:extLst>
              <a:ext uri="{FF2B5EF4-FFF2-40B4-BE49-F238E27FC236}">
                <a16:creationId xmlns:a16="http://schemas.microsoft.com/office/drawing/2014/main" id="{2CD68840-BB45-824E-8DF3-CE7EC0592A86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4119563"/>
            <a:ext cx="914400" cy="582612"/>
            <a:chOff x="323" y="2664"/>
            <a:chExt cx="576" cy="367"/>
          </a:xfrm>
        </p:grpSpPr>
        <p:sp>
          <p:nvSpPr>
            <p:cNvPr id="45126" name="Rectangle 8">
              <a:extLst>
                <a:ext uri="{FF2B5EF4-FFF2-40B4-BE49-F238E27FC236}">
                  <a16:creationId xmlns:a16="http://schemas.microsoft.com/office/drawing/2014/main" id="{61566BB7-1DB3-B84E-A4D0-C06608B1F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5127" name="Text Box 9">
              <a:extLst>
                <a:ext uri="{FF2B5EF4-FFF2-40B4-BE49-F238E27FC236}">
                  <a16:creationId xmlns:a16="http://schemas.microsoft.com/office/drawing/2014/main" id="{FE04A008-84EC-C441-B0CC-2B021364E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IP</a:t>
              </a:r>
            </a:p>
          </p:txBody>
        </p:sp>
      </p:grpSp>
      <p:sp>
        <p:nvSpPr>
          <p:cNvPr id="45064" name="Rectangle 10">
            <a:extLst>
              <a:ext uri="{FF2B5EF4-FFF2-40B4-BE49-F238E27FC236}">
                <a16:creationId xmlns:a16="http://schemas.microsoft.com/office/drawing/2014/main" id="{311B95D5-EECC-F642-96F1-D3EE6BA89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5349875"/>
            <a:ext cx="906463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65" name="Text Box 11">
            <a:extLst>
              <a:ext uri="{FF2B5EF4-FFF2-40B4-BE49-F238E27FC236}">
                <a16:creationId xmlns:a16="http://schemas.microsoft.com/office/drawing/2014/main" id="{A0B8670D-5170-BC44-A46B-B5D5B2E2A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53879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45066" name="Line 12">
            <a:extLst>
              <a:ext uri="{FF2B5EF4-FFF2-40B4-BE49-F238E27FC236}">
                <a16:creationId xmlns:a16="http://schemas.microsoft.com/office/drawing/2014/main" id="{E2DBC7E1-A33D-CE49-B87B-1CD73428EA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23145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7" name="Line 13">
            <a:extLst>
              <a:ext uri="{FF2B5EF4-FFF2-40B4-BE49-F238E27FC236}">
                <a16:creationId xmlns:a16="http://schemas.microsoft.com/office/drawing/2014/main" id="{98130137-34FD-AA46-A56F-3F4AA73EA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35210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8" name="Line 14">
            <a:extLst>
              <a:ext uri="{FF2B5EF4-FFF2-40B4-BE49-F238E27FC236}">
                <a16:creationId xmlns:a16="http://schemas.microsoft.com/office/drawing/2014/main" id="{133C934F-290F-1C41-9112-BE91526F5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4713288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9" name="Rectangle 15">
            <a:extLst>
              <a:ext uri="{FF2B5EF4-FFF2-40B4-BE49-F238E27FC236}">
                <a16:creationId xmlns:a16="http://schemas.microsoft.com/office/drawing/2014/main" id="{4E3C0991-7076-7E4B-87F6-5D518F6C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1538288"/>
            <a:ext cx="1303337" cy="4848225"/>
          </a:xfrm>
          <a:prstGeom prst="rect">
            <a:avLst/>
          </a:prstGeom>
          <a:noFill/>
          <a:ln w="9525">
            <a:solidFill>
              <a:srgbClr val="3333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70" name="Rectangle 16">
            <a:extLst>
              <a:ext uri="{FF2B5EF4-FFF2-40B4-BE49-F238E27FC236}">
                <a16:creationId xmlns:a16="http://schemas.microsoft.com/office/drawing/2014/main" id="{40DB2BC6-F89E-584A-9177-4CFE9C2B8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8575" y="1739900"/>
            <a:ext cx="914400" cy="582613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71" name="Rectangle 17">
            <a:extLst>
              <a:ext uri="{FF2B5EF4-FFF2-40B4-BE49-F238E27FC236}">
                <a16:creationId xmlns:a16="http://schemas.microsoft.com/office/drawing/2014/main" id="{0E4B58A6-49E1-EB4B-9403-7C92EACA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0" y="2932113"/>
            <a:ext cx="914400" cy="5826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72" name="Rectangle 18">
            <a:extLst>
              <a:ext uri="{FF2B5EF4-FFF2-40B4-BE49-F238E27FC236}">
                <a16:creationId xmlns:a16="http://schemas.microsoft.com/office/drawing/2014/main" id="{67950F44-174D-DE40-AE65-B75D6BCE2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13" y="4119563"/>
            <a:ext cx="914400" cy="5826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73" name="Rectangle 19">
            <a:extLst>
              <a:ext uri="{FF2B5EF4-FFF2-40B4-BE49-F238E27FC236}">
                <a16:creationId xmlns:a16="http://schemas.microsoft.com/office/drawing/2014/main" id="{F9E0A1DC-9CE5-3948-952C-284D21D50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9688" y="5310188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74" name="Text Box 20">
            <a:extLst>
              <a:ext uri="{FF2B5EF4-FFF2-40B4-BE49-F238E27FC236}">
                <a16:creationId xmlns:a16="http://schemas.microsoft.com/office/drawing/2014/main" id="{C8D4A275-65AF-1246-A063-115CCA047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88" y="1839913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HTTP</a:t>
            </a:r>
          </a:p>
        </p:txBody>
      </p:sp>
      <p:sp>
        <p:nvSpPr>
          <p:cNvPr id="45075" name="Text Box 21">
            <a:extLst>
              <a:ext uri="{FF2B5EF4-FFF2-40B4-BE49-F238E27FC236}">
                <a16:creationId xmlns:a16="http://schemas.microsoft.com/office/drawing/2014/main" id="{16293250-C7F0-A34D-AC2C-2A9FA491B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25" y="3030538"/>
            <a:ext cx="60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TCP</a:t>
            </a:r>
          </a:p>
        </p:txBody>
      </p:sp>
      <p:sp>
        <p:nvSpPr>
          <p:cNvPr id="45076" name="Text Box 22">
            <a:extLst>
              <a:ext uri="{FF2B5EF4-FFF2-40B4-BE49-F238E27FC236}">
                <a16:creationId xmlns:a16="http://schemas.microsoft.com/office/drawing/2014/main" id="{56F2245D-7C18-5C4A-AA69-4FE2A0C44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0675" y="423545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IP</a:t>
            </a:r>
          </a:p>
        </p:txBody>
      </p:sp>
      <p:sp>
        <p:nvSpPr>
          <p:cNvPr id="45077" name="Text Box 23">
            <a:extLst>
              <a:ext uri="{FF2B5EF4-FFF2-40B4-BE49-F238E27FC236}">
                <a16:creationId xmlns:a16="http://schemas.microsoft.com/office/drawing/2014/main" id="{AC8B1453-8472-0C44-9E81-D19A60534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5088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45078" name="Line 24">
            <a:extLst>
              <a:ext uri="{FF2B5EF4-FFF2-40B4-BE49-F238E27FC236}">
                <a16:creationId xmlns:a16="http://schemas.microsoft.com/office/drawing/2014/main" id="{A41AF470-0B1A-2747-8646-19AA3A790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23145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9" name="Line 25">
            <a:extLst>
              <a:ext uri="{FF2B5EF4-FFF2-40B4-BE49-F238E27FC236}">
                <a16:creationId xmlns:a16="http://schemas.microsoft.com/office/drawing/2014/main" id="{4B89C5E1-BF69-3341-ADC2-B514DC8C89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3521075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0" name="Line 26">
            <a:extLst>
              <a:ext uri="{FF2B5EF4-FFF2-40B4-BE49-F238E27FC236}">
                <a16:creationId xmlns:a16="http://schemas.microsoft.com/office/drawing/2014/main" id="{BCDD72DF-E7F9-BC4A-A47F-731E18EFF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2600" y="4713288"/>
            <a:ext cx="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Rectangle 27">
            <a:extLst>
              <a:ext uri="{FF2B5EF4-FFF2-40B4-BE49-F238E27FC236}">
                <a16:creationId xmlns:a16="http://schemas.microsoft.com/office/drawing/2014/main" id="{46B40BB0-4ABD-8640-AECD-F6806B785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0" y="1538288"/>
            <a:ext cx="1303338" cy="4848225"/>
          </a:xfrm>
          <a:prstGeom prst="rect">
            <a:avLst/>
          </a:prstGeom>
          <a:noFill/>
          <a:ln w="9525">
            <a:solidFill>
              <a:srgbClr val="3333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82" name="Line 28">
            <a:extLst>
              <a:ext uri="{FF2B5EF4-FFF2-40B4-BE49-F238E27FC236}">
                <a16:creationId xmlns:a16="http://schemas.microsoft.com/office/drawing/2014/main" id="{601D630A-BF47-9E49-BFEF-E36F59457B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825" y="5935663"/>
            <a:ext cx="0" cy="373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29">
            <a:extLst>
              <a:ext uri="{FF2B5EF4-FFF2-40B4-BE49-F238E27FC236}">
                <a16:creationId xmlns:a16="http://schemas.microsoft.com/office/drawing/2014/main" id="{4FF55A5F-DE53-5743-B0B3-058991D76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038" y="6308725"/>
            <a:ext cx="232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4" name="Group 30">
            <a:extLst>
              <a:ext uri="{FF2B5EF4-FFF2-40B4-BE49-F238E27FC236}">
                <a16:creationId xmlns:a16="http://schemas.microsoft.com/office/drawing/2014/main" id="{CC3D8D98-C2EE-5140-8155-89F9E23C7C97}"/>
              </a:ext>
            </a:extLst>
          </p:cNvPr>
          <p:cNvGrpSpPr>
            <a:grpSpLocks/>
          </p:cNvGrpSpPr>
          <p:nvPr/>
        </p:nvGrpSpPr>
        <p:grpSpPr bwMode="auto">
          <a:xfrm>
            <a:off x="2905125" y="4148138"/>
            <a:ext cx="914400" cy="582612"/>
            <a:chOff x="323" y="2664"/>
            <a:chExt cx="576" cy="367"/>
          </a:xfrm>
        </p:grpSpPr>
        <p:sp>
          <p:nvSpPr>
            <p:cNvPr id="45124" name="Rectangle 31">
              <a:extLst>
                <a:ext uri="{FF2B5EF4-FFF2-40B4-BE49-F238E27FC236}">
                  <a16:creationId xmlns:a16="http://schemas.microsoft.com/office/drawing/2014/main" id="{FD7D958A-7795-7548-9294-1FF59F71A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5125" name="Text Box 32">
              <a:extLst>
                <a:ext uri="{FF2B5EF4-FFF2-40B4-BE49-F238E27FC236}">
                  <a16:creationId xmlns:a16="http://schemas.microsoft.com/office/drawing/2014/main" id="{6FF4EEB0-B5FC-0544-9B94-2B22B3FAD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IP</a:t>
              </a:r>
            </a:p>
          </p:txBody>
        </p:sp>
      </p:grpSp>
      <p:grpSp>
        <p:nvGrpSpPr>
          <p:cNvPr id="45085" name="Group 33">
            <a:extLst>
              <a:ext uri="{FF2B5EF4-FFF2-40B4-BE49-F238E27FC236}">
                <a16:creationId xmlns:a16="http://schemas.microsoft.com/office/drawing/2014/main" id="{F7663D83-6DC2-634E-948B-4ACB5A2FAC33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4148138"/>
            <a:ext cx="914400" cy="582612"/>
            <a:chOff x="323" y="2664"/>
            <a:chExt cx="576" cy="367"/>
          </a:xfrm>
        </p:grpSpPr>
        <p:sp>
          <p:nvSpPr>
            <p:cNvPr id="45122" name="Rectangle 34">
              <a:extLst>
                <a:ext uri="{FF2B5EF4-FFF2-40B4-BE49-F238E27FC236}">
                  <a16:creationId xmlns:a16="http://schemas.microsoft.com/office/drawing/2014/main" id="{9FDC8049-F6ED-3343-81AA-B42BEC884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664"/>
              <a:ext cx="576" cy="367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5123" name="Text Box 35">
              <a:extLst>
                <a:ext uri="{FF2B5EF4-FFF2-40B4-BE49-F238E27FC236}">
                  <a16:creationId xmlns:a16="http://schemas.microsoft.com/office/drawing/2014/main" id="{3030FE94-C44E-5D48-BC50-9600E46A9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" y="2729"/>
              <a:ext cx="244" cy="231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Times New Roman" panose="02020603050405020304" pitchFamily="18" charset="0"/>
                </a:rPr>
                <a:t>IP</a:t>
              </a:r>
            </a:p>
          </p:txBody>
        </p:sp>
      </p:grpSp>
      <p:sp>
        <p:nvSpPr>
          <p:cNvPr id="45086" name="Rectangle 36">
            <a:extLst>
              <a:ext uri="{FF2B5EF4-FFF2-40B4-BE49-F238E27FC236}">
                <a16:creationId xmlns:a16="http://schemas.microsoft.com/office/drawing/2014/main" id="{AB263D17-2699-2244-BF79-6FEE77E7C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6638" y="5349875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87" name="Text Box 37">
            <a:extLst>
              <a:ext uri="{FF2B5EF4-FFF2-40B4-BE49-F238E27FC236}">
                <a16:creationId xmlns:a16="http://schemas.microsoft.com/office/drawing/2014/main" id="{A764CDFA-DA0A-9C4D-AF98-EB292000A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Ethernet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grpSp>
        <p:nvGrpSpPr>
          <p:cNvPr id="45088" name="Group 38">
            <a:extLst>
              <a:ext uri="{FF2B5EF4-FFF2-40B4-BE49-F238E27FC236}">
                <a16:creationId xmlns:a16="http://schemas.microsoft.com/office/drawing/2014/main" id="{721730BF-C526-284B-B8C8-C4DC5163E69D}"/>
              </a:ext>
            </a:extLst>
          </p:cNvPr>
          <p:cNvGrpSpPr>
            <a:grpSpLocks/>
          </p:cNvGrpSpPr>
          <p:nvPr/>
        </p:nvGrpSpPr>
        <p:grpSpPr bwMode="auto">
          <a:xfrm>
            <a:off x="6205538" y="5324475"/>
            <a:ext cx="912812" cy="606425"/>
            <a:chOff x="323" y="3421"/>
            <a:chExt cx="580" cy="367"/>
          </a:xfrm>
        </p:grpSpPr>
        <p:sp>
          <p:nvSpPr>
            <p:cNvPr id="45120" name="Rectangle 39">
              <a:extLst>
                <a:ext uri="{FF2B5EF4-FFF2-40B4-BE49-F238E27FC236}">
                  <a16:creationId xmlns:a16="http://schemas.microsoft.com/office/drawing/2014/main" id="{EE983B38-8C1C-EB41-AD82-6AF6EFAA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3421"/>
              <a:ext cx="576" cy="3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5121" name="Text Box 40">
              <a:extLst>
                <a:ext uri="{FF2B5EF4-FFF2-40B4-BE49-F238E27FC236}">
                  <a16:creationId xmlns:a16="http://schemas.microsoft.com/office/drawing/2014/main" id="{9F69FE61-DC35-B440-A542-3E92191E8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" y="3429"/>
              <a:ext cx="569" cy="32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600">
                  <a:latin typeface="Times New Roman" panose="02020603050405020304" pitchFamily="18" charset="0"/>
                </a:rPr>
                <a:t>Ethernet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600">
                  <a:latin typeface="Times New Roman" panose="02020603050405020304" pitchFamily="18" charset="0"/>
                </a:rPr>
                <a:t>interface</a:t>
              </a:r>
            </a:p>
          </p:txBody>
        </p:sp>
      </p:grpSp>
      <p:sp>
        <p:nvSpPr>
          <p:cNvPr id="45089" name="Line 41">
            <a:extLst>
              <a:ext uri="{FF2B5EF4-FFF2-40B4-BE49-F238E27FC236}">
                <a16:creationId xmlns:a16="http://schemas.microsoft.com/office/drawing/2014/main" id="{FE5F1EC4-9AE6-364E-A7C0-35C3840469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4788" y="5964238"/>
            <a:ext cx="1587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0" name="Line 42">
            <a:extLst>
              <a:ext uri="{FF2B5EF4-FFF2-40B4-BE49-F238E27FC236}">
                <a16:creationId xmlns:a16="http://schemas.microsoft.com/office/drawing/2014/main" id="{A4F9017F-D9E4-1A49-8BF7-C78B24B8F9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25738" y="4727575"/>
            <a:ext cx="5413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1" name="Line 43">
            <a:extLst>
              <a:ext uri="{FF2B5EF4-FFF2-40B4-BE49-F238E27FC236}">
                <a16:creationId xmlns:a16="http://schemas.microsoft.com/office/drawing/2014/main" id="{1E618C08-AB3E-BD44-97A6-11B29A843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9013" y="4741863"/>
            <a:ext cx="541337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2" name="Rectangle 44">
            <a:extLst>
              <a:ext uri="{FF2B5EF4-FFF2-40B4-BE49-F238E27FC236}">
                <a16:creationId xmlns:a16="http://schemas.microsoft.com/office/drawing/2014/main" id="{1C7E92B9-B976-F64D-BF23-3A598B838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5324475"/>
            <a:ext cx="906462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93" name="Text Box 45">
            <a:extLst>
              <a:ext uri="{FF2B5EF4-FFF2-40B4-BE49-F238E27FC236}">
                <a16:creationId xmlns:a16="http://schemas.microsoft.com/office/drawing/2014/main" id="{BA31172E-A332-8340-8E9D-E4C223C69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53498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SONET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45094" name="Rectangle 46">
            <a:extLst>
              <a:ext uri="{FF2B5EF4-FFF2-40B4-BE49-F238E27FC236}">
                <a16:creationId xmlns:a16="http://schemas.microsoft.com/office/drawing/2014/main" id="{6903EEFD-FEC4-3744-8E95-41C2F1E32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0" y="5337175"/>
            <a:ext cx="906463" cy="60642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095" name="Text Box 47">
            <a:extLst>
              <a:ext uri="{FF2B5EF4-FFF2-40B4-BE49-F238E27FC236}">
                <a16:creationId xmlns:a16="http://schemas.microsoft.com/office/drawing/2014/main" id="{E2360FE3-690A-0640-8786-ECE410F61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788" y="5387975"/>
            <a:ext cx="895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SONET</a:t>
            </a:r>
          </a:p>
          <a:p>
            <a:pPr algn="ctr">
              <a:lnSpc>
                <a:spcPct val="90000"/>
              </a:lnSpc>
            </a:pPr>
            <a:r>
              <a:rPr lang="en-US" altLang="en-US" sz="1600">
                <a:latin typeface="Times New Roman" panose="02020603050405020304" pitchFamily="18" charset="0"/>
              </a:rPr>
              <a:t>interface</a:t>
            </a:r>
          </a:p>
        </p:txBody>
      </p:sp>
      <p:sp>
        <p:nvSpPr>
          <p:cNvPr id="45096" name="Line 48">
            <a:extLst>
              <a:ext uri="{FF2B5EF4-FFF2-40B4-BE49-F238E27FC236}">
                <a16:creationId xmlns:a16="http://schemas.microsoft.com/office/drawing/2014/main" id="{F7BEB83C-7A5E-204F-AF21-44EF5E45D5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0200" y="5924550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7" name="Line 49">
            <a:extLst>
              <a:ext uri="{FF2B5EF4-FFF2-40B4-BE49-F238E27FC236}">
                <a16:creationId xmlns:a16="http://schemas.microsoft.com/office/drawing/2014/main" id="{6ED9C918-DB34-1E40-B0D7-CA391E5760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3000" y="6270625"/>
            <a:ext cx="23272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8" name="Line 50">
            <a:extLst>
              <a:ext uri="{FF2B5EF4-FFF2-40B4-BE49-F238E27FC236}">
                <a16:creationId xmlns:a16="http://schemas.microsoft.com/office/drawing/2014/main" id="{586DFB2B-9645-1B41-ABA3-BE7775C8E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2763" y="5927725"/>
            <a:ext cx="1587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99" name="Line 51">
            <a:extLst>
              <a:ext uri="{FF2B5EF4-FFF2-40B4-BE49-F238E27FC236}">
                <a16:creationId xmlns:a16="http://schemas.microsoft.com/office/drawing/2014/main" id="{15F6C7E6-0786-6F4A-966F-DC0BC0451D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2250" y="4754563"/>
            <a:ext cx="541338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0" name="Line 52">
            <a:extLst>
              <a:ext uri="{FF2B5EF4-FFF2-40B4-BE49-F238E27FC236}">
                <a16:creationId xmlns:a16="http://schemas.microsoft.com/office/drawing/2014/main" id="{E4D167E3-353D-BE47-93B2-C20FD7CDF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813" y="4754563"/>
            <a:ext cx="527050" cy="595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1" name="Rectangle 53">
            <a:extLst>
              <a:ext uri="{FF2B5EF4-FFF2-40B4-BE49-F238E27FC236}">
                <a16:creationId xmlns:a16="http://schemas.microsoft.com/office/drawing/2014/main" id="{948348A8-0A74-A74E-B880-BC897D396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3948113"/>
            <a:ext cx="2522537" cy="21621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102" name="Rectangle 54">
            <a:extLst>
              <a:ext uri="{FF2B5EF4-FFF2-40B4-BE49-F238E27FC236}">
                <a16:creationId xmlns:a16="http://schemas.microsoft.com/office/drawing/2014/main" id="{A3C29D6C-0E14-444D-8FEE-6E7F614AE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3948113"/>
            <a:ext cx="2522537" cy="21621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5103" name="Line 55">
            <a:extLst>
              <a:ext uri="{FF2B5EF4-FFF2-40B4-BE49-F238E27FC236}">
                <a16:creationId xmlns:a16="http://schemas.microsoft.com/office/drawing/2014/main" id="{CEB79CC0-136B-2544-B842-C4DE790ABA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4475" y="5926138"/>
            <a:ext cx="1588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4" name="Line 56">
            <a:extLst>
              <a:ext uri="{FF2B5EF4-FFF2-40B4-BE49-F238E27FC236}">
                <a16:creationId xmlns:a16="http://schemas.microsoft.com/office/drawing/2014/main" id="{D09C4571-3A6A-0C40-A9A9-4512AD65B5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4950" y="5938838"/>
            <a:ext cx="1588" cy="330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5" name="Line 57">
            <a:extLst>
              <a:ext uri="{FF2B5EF4-FFF2-40B4-BE49-F238E27FC236}">
                <a16:creationId xmlns:a16="http://schemas.microsoft.com/office/drawing/2014/main" id="{32912C9B-278A-2449-910E-6EF8D3E513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1938" y="6270625"/>
            <a:ext cx="12461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06" name="Text Box 58">
            <a:extLst>
              <a:ext uri="{FF2B5EF4-FFF2-40B4-BE49-F238E27FC236}">
                <a16:creationId xmlns:a16="http://schemas.microsoft.com/office/drawing/2014/main" id="{A28978FF-3BC8-1F45-A5B6-E4125D70B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1162050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3333FF"/>
                </a:solidFill>
                <a:latin typeface="Times New Roman" panose="02020603050405020304" pitchFamily="18" charset="0"/>
              </a:rPr>
              <a:t>host</a:t>
            </a:r>
          </a:p>
        </p:txBody>
      </p:sp>
      <p:sp>
        <p:nvSpPr>
          <p:cNvPr id="45107" name="Text Box 59">
            <a:extLst>
              <a:ext uri="{FF2B5EF4-FFF2-40B4-BE49-F238E27FC236}">
                <a16:creationId xmlns:a16="http://schemas.microsoft.com/office/drawing/2014/main" id="{B19A2A92-04B7-3B46-85CF-393C557AF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63" y="11477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3333FF"/>
                </a:solidFill>
                <a:latin typeface="Times New Roman" panose="02020603050405020304" pitchFamily="18" charset="0"/>
              </a:rPr>
              <a:t>host</a:t>
            </a:r>
          </a:p>
        </p:txBody>
      </p:sp>
      <p:sp>
        <p:nvSpPr>
          <p:cNvPr id="45108" name="Text Box 60">
            <a:extLst>
              <a:ext uri="{FF2B5EF4-FFF2-40B4-BE49-F238E27FC236}">
                <a16:creationId xmlns:a16="http://schemas.microsoft.com/office/drawing/2014/main" id="{4DA87446-A38C-6546-AF9F-40139D1FA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3544888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router</a:t>
            </a:r>
          </a:p>
        </p:txBody>
      </p:sp>
      <p:sp>
        <p:nvSpPr>
          <p:cNvPr id="45109" name="Text Box 61">
            <a:extLst>
              <a:ext uri="{FF2B5EF4-FFF2-40B4-BE49-F238E27FC236}">
                <a16:creationId xmlns:a16="http://schemas.microsoft.com/office/drawing/2014/main" id="{C3BF26D6-460B-7349-A5E9-ED323209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1813" y="3559175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</a:rPr>
              <a:t>router</a:t>
            </a:r>
          </a:p>
        </p:txBody>
      </p:sp>
      <p:sp>
        <p:nvSpPr>
          <p:cNvPr id="45110" name="Line 62">
            <a:extLst>
              <a:ext uri="{FF2B5EF4-FFF2-40B4-BE49-F238E27FC236}">
                <a16:creationId xmlns:a16="http://schemas.microsoft.com/office/drawing/2014/main" id="{8111C429-65DB-0849-B69A-2E20D3B2C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2036763"/>
            <a:ext cx="60404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1" name="Line 63">
            <a:extLst>
              <a:ext uri="{FF2B5EF4-FFF2-40B4-BE49-F238E27FC236}">
                <a16:creationId xmlns:a16="http://schemas.microsoft.com/office/drawing/2014/main" id="{B0702269-9490-9740-ADCF-B9DCA0E0F9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7825" y="3227388"/>
            <a:ext cx="60404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2" name="Text Box 64">
            <a:extLst>
              <a:ext uri="{FF2B5EF4-FFF2-40B4-BE49-F238E27FC236}">
                <a16:creationId xmlns:a16="http://schemas.microsoft.com/office/drawing/2014/main" id="{9FFD3FA1-E5FE-414A-B6FB-A2C310B0F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263" y="1668463"/>
            <a:ext cx="1498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HTTP message</a:t>
            </a:r>
          </a:p>
        </p:txBody>
      </p:sp>
      <p:sp>
        <p:nvSpPr>
          <p:cNvPr id="45113" name="Text Box 65">
            <a:extLst>
              <a:ext uri="{FF2B5EF4-FFF2-40B4-BE49-F238E27FC236}">
                <a16:creationId xmlns:a16="http://schemas.microsoft.com/office/drawing/2014/main" id="{425D86C2-5015-1840-A893-FE8773BAB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2873375"/>
            <a:ext cx="1352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TCP segment</a:t>
            </a:r>
          </a:p>
        </p:txBody>
      </p:sp>
      <p:sp>
        <p:nvSpPr>
          <p:cNvPr id="45114" name="Line 66">
            <a:extLst>
              <a:ext uri="{FF2B5EF4-FFF2-40B4-BE49-F238E27FC236}">
                <a16:creationId xmlns:a16="http://schemas.microsoft.com/office/drawing/2014/main" id="{B5AD1485-0964-824A-91B3-2C4ADDCF5C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20838" y="44323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5" name="Line 67">
            <a:extLst>
              <a:ext uri="{FF2B5EF4-FFF2-40B4-BE49-F238E27FC236}">
                <a16:creationId xmlns:a16="http://schemas.microsoft.com/office/drawing/2014/main" id="{CC7AF9DB-5B77-6D46-8531-F4DA6DC009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75" y="4446588"/>
            <a:ext cx="17446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6" name="Line 68">
            <a:extLst>
              <a:ext uri="{FF2B5EF4-FFF2-40B4-BE49-F238E27FC236}">
                <a16:creationId xmlns:a16="http://schemas.microsoft.com/office/drawing/2014/main" id="{50AAE978-DCC3-1842-A37B-746C1CECA7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9063" y="4432300"/>
            <a:ext cx="11763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117" name="Text Box 69">
            <a:extLst>
              <a:ext uri="{FF2B5EF4-FFF2-40B4-BE49-F238E27FC236}">
                <a16:creationId xmlns:a16="http://schemas.microsoft.com/office/drawing/2014/main" id="{5084F1AB-42A2-E040-8D1E-E52A1AAB3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3" y="4105275"/>
            <a:ext cx="1014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IP packet</a:t>
            </a:r>
          </a:p>
        </p:txBody>
      </p:sp>
      <p:sp>
        <p:nvSpPr>
          <p:cNvPr id="45118" name="Text Box 70">
            <a:extLst>
              <a:ext uri="{FF2B5EF4-FFF2-40B4-BE49-F238E27FC236}">
                <a16:creationId xmlns:a16="http://schemas.microsoft.com/office/drawing/2014/main" id="{EB112B3C-7F6B-AE49-8C4F-0CACA5484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4133850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IP packet</a:t>
            </a:r>
          </a:p>
        </p:txBody>
      </p:sp>
      <p:sp>
        <p:nvSpPr>
          <p:cNvPr id="45119" name="Text Box 71">
            <a:extLst>
              <a:ext uri="{FF2B5EF4-FFF2-40B4-BE49-F238E27FC236}">
                <a16:creationId xmlns:a16="http://schemas.microsoft.com/office/drawing/2014/main" id="{6F440727-B864-454E-8943-B2E7D7437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525" y="4119563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FF9900"/>
                </a:solidFill>
                <a:latin typeface="Times New Roman" panose="02020603050405020304" pitchFamily="18" charset="0"/>
              </a:rPr>
              <a:t>IP packet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FD8E039-5F1A-9B49-97FB-174F136F901B}"/>
              </a:ext>
            </a:extLst>
          </p:cNvPr>
          <p:cNvSpPr/>
          <p:nvPr/>
        </p:nvSpPr>
        <p:spPr bwMode="auto">
          <a:xfrm>
            <a:off x="242888" y="2486025"/>
            <a:ext cx="8786812" cy="1228725"/>
          </a:xfrm>
          <a:custGeom>
            <a:avLst/>
            <a:gdLst>
              <a:gd name="connsiteX0" fmla="*/ 4357687 w 8786812"/>
              <a:gd name="connsiteY0" fmla="*/ 14288 h 1228725"/>
              <a:gd name="connsiteX1" fmla="*/ 4357687 w 8786812"/>
              <a:gd name="connsiteY1" fmla="*/ 14288 h 1228725"/>
              <a:gd name="connsiteX2" fmla="*/ 3500437 w 8786812"/>
              <a:gd name="connsiteY2" fmla="*/ 14288 h 1228725"/>
              <a:gd name="connsiteX3" fmla="*/ 1914525 w 8786812"/>
              <a:gd name="connsiteY3" fmla="*/ 0 h 1228725"/>
              <a:gd name="connsiteX4" fmla="*/ 642937 w 8786812"/>
              <a:gd name="connsiteY4" fmla="*/ 14288 h 1228725"/>
              <a:gd name="connsiteX5" fmla="*/ 585787 w 8786812"/>
              <a:gd name="connsiteY5" fmla="*/ 28575 h 1228725"/>
              <a:gd name="connsiteX6" fmla="*/ 385762 w 8786812"/>
              <a:gd name="connsiteY6" fmla="*/ 57150 h 1228725"/>
              <a:gd name="connsiteX7" fmla="*/ 314325 w 8786812"/>
              <a:gd name="connsiteY7" fmla="*/ 71438 h 1228725"/>
              <a:gd name="connsiteX8" fmla="*/ 228600 w 8786812"/>
              <a:gd name="connsiteY8" fmla="*/ 100013 h 1228725"/>
              <a:gd name="connsiteX9" fmla="*/ 157162 w 8786812"/>
              <a:gd name="connsiteY9" fmla="*/ 185738 h 1228725"/>
              <a:gd name="connsiteX10" fmla="*/ 57150 w 8786812"/>
              <a:gd name="connsiteY10" fmla="*/ 357188 h 1228725"/>
              <a:gd name="connsiteX11" fmla="*/ 28575 w 8786812"/>
              <a:gd name="connsiteY11" fmla="*/ 442913 h 1228725"/>
              <a:gd name="connsiteX12" fmla="*/ 14287 w 8786812"/>
              <a:gd name="connsiteY12" fmla="*/ 485775 h 1228725"/>
              <a:gd name="connsiteX13" fmla="*/ 0 w 8786812"/>
              <a:gd name="connsiteY13" fmla="*/ 614363 h 1228725"/>
              <a:gd name="connsiteX14" fmla="*/ 14287 w 8786812"/>
              <a:gd name="connsiteY14" fmla="*/ 657225 h 1228725"/>
              <a:gd name="connsiteX15" fmla="*/ 28575 w 8786812"/>
              <a:gd name="connsiteY15" fmla="*/ 885825 h 1228725"/>
              <a:gd name="connsiteX16" fmla="*/ 57150 w 8786812"/>
              <a:gd name="connsiteY16" fmla="*/ 971550 h 1228725"/>
              <a:gd name="connsiteX17" fmla="*/ 71437 w 8786812"/>
              <a:gd name="connsiteY17" fmla="*/ 1014413 h 1228725"/>
              <a:gd name="connsiteX18" fmla="*/ 200025 w 8786812"/>
              <a:gd name="connsiteY18" fmla="*/ 1114425 h 1228725"/>
              <a:gd name="connsiteX19" fmla="*/ 285750 w 8786812"/>
              <a:gd name="connsiteY19" fmla="*/ 1143000 h 1228725"/>
              <a:gd name="connsiteX20" fmla="*/ 328612 w 8786812"/>
              <a:gd name="connsiteY20" fmla="*/ 1157288 h 1228725"/>
              <a:gd name="connsiteX21" fmla="*/ 528637 w 8786812"/>
              <a:gd name="connsiteY21" fmla="*/ 1185863 h 1228725"/>
              <a:gd name="connsiteX22" fmla="*/ 900112 w 8786812"/>
              <a:gd name="connsiteY22" fmla="*/ 1214438 h 1228725"/>
              <a:gd name="connsiteX23" fmla="*/ 1914525 w 8786812"/>
              <a:gd name="connsiteY23" fmla="*/ 1228725 h 1228725"/>
              <a:gd name="connsiteX24" fmla="*/ 2171700 w 8786812"/>
              <a:gd name="connsiteY24" fmla="*/ 1214438 h 1228725"/>
              <a:gd name="connsiteX25" fmla="*/ 2757487 w 8786812"/>
              <a:gd name="connsiteY25" fmla="*/ 1200150 h 1228725"/>
              <a:gd name="connsiteX26" fmla="*/ 2943225 w 8786812"/>
              <a:gd name="connsiteY26" fmla="*/ 1171575 h 1228725"/>
              <a:gd name="connsiteX27" fmla="*/ 3028950 w 8786812"/>
              <a:gd name="connsiteY27" fmla="*/ 1143000 h 1228725"/>
              <a:gd name="connsiteX28" fmla="*/ 3228975 w 8786812"/>
              <a:gd name="connsiteY28" fmla="*/ 1100138 h 1228725"/>
              <a:gd name="connsiteX29" fmla="*/ 4200525 w 8786812"/>
              <a:gd name="connsiteY29" fmla="*/ 1071563 h 1228725"/>
              <a:gd name="connsiteX30" fmla="*/ 5629275 w 8786812"/>
              <a:gd name="connsiteY30" fmla="*/ 1100138 h 1228725"/>
              <a:gd name="connsiteX31" fmla="*/ 6929437 w 8786812"/>
              <a:gd name="connsiteY31" fmla="*/ 1114425 h 1228725"/>
              <a:gd name="connsiteX32" fmla="*/ 8315325 w 8786812"/>
              <a:gd name="connsiteY32" fmla="*/ 1143000 h 1228725"/>
              <a:gd name="connsiteX33" fmla="*/ 8543925 w 8786812"/>
              <a:gd name="connsiteY33" fmla="*/ 1114425 h 1228725"/>
              <a:gd name="connsiteX34" fmla="*/ 8586787 w 8786812"/>
              <a:gd name="connsiteY34" fmla="*/ 1085850 h 1228725"/>
              <a:gd name="connsiteX35" fmla="*/ 8672512 w 8786812"/>
              <a:gd name="connsiteY35" fmla="*/ 1000125 h 1228725"/>
              <a:gd name="connsiteX36" fmla="*/ 8715375 w 8786812"/>
              <a:gd name="connsiteY36" fmla="*/ 914400 h 1228725"/>
              <a:gd name="connsiteX37" fmla="*/ 8758237 w 8786812"/>
              <a:gd name="connsiteY37" fmla="*/ 785813 h 1228725"/>
              <a:gd name="connsiteX38" fmla="*/ 8772525 w 8786812"/>
              <a:gd name="connsiteY38" fmla="*/ 742950 h 1228725"/>
              <a:gd name="connsiteX39" fmla="*/ 8786812 w 8786812"/>
              <a:gd name="connsiteY39" fmla="*/ 700088 h 1228725"/>
              <a:gd name="connsiteX40" fmla="*/ 8729662 w 8786812"/>
              <a:gd name="connsiteY40" fmla="*/ 528638 h 1228725"/>
              <a:gd name="connsiteX41" fmla="*/ 8715375 w 8786812"/>
              <a:gd name="connsiteY41" fmla="*/ 485775 h 1228725"/>
              <a:gd name="connsiteX42" fmla="*/ 8658225 w 8786812"/>
              <a:gd name="connsiteY42" fmla="*/ 400050 h 1228725"/>
              <a:gd name="connsiteX43" fmla="*/ 8572500 w 8786812"/>
              <a:gd name="connsiteY43" fmla="*/ 371475 h 1228725"/>
              <a:gd name="connsiteX44" fmla="*/ 8458200 w 8786812"/>
              <a:gd name="connsiteY44" fmla="*/ 328613 h 1228725"/>
              <a:gd name="connsiteX45" fmla="*/ 8358187 w 8786812"/>
              <a:gd name="connsiteY45" fmla="*/ 314325 h 1228725"/>
              <a:gd name="connsiteX46" fmla="*/ 8072437 w 8786812"/>
              <a:gd name="connsiteY46" fmla="*/ 285750 h 1228725"/>
              <a:gd name="connsiteX47" fmla="*/ 8029575 w 8786812"/>
              <a:gd name="connsiteY47" fmla="*/ 271463 h 1228725"/>
              <a:gd name="connsiteX48" fmla="*/ 7486650 w 8786812"/>
              <a:gd name="connsiteY48" fmla="*/ 228600 h 1228725"/>
              <a:gd name="connsiteX49" fmla="*/ 6972300 w 8786812"/>
              <a:gd name="connsiteY49" fmla="*/ 200025 h 1228725"/>
              <a:gd name="connsiteX50" fmla="*/ 6715125 w 8786812"/>
              <a:gd name="connsiteY50" fmla="*/ 185738 h 1228725"/>
              <a:gd name="connsiteX51" fmla="*/ 5915025 w 8786812"/>
              <a:gd name="connsiteY51" fmla="*/ 142875 h 1228725"/>
              <a:gd name="connsiteX52" fmla="*/ 5829300 w 8786812"/>
              <a:gd name="connsiteY52" fmla="*/ 128588 h 1228725"/>
              <a:gd name="connsiteX53" fmla="*/ 5386387 w 8786812"/>
              <a:gd name="connsiteY53" fmla="*/ 100013 h 1228725"/>
              <a:gd name="connsiteX54" fmla="*/ 5186362 w 8786812"/>
              <a:gd name="connsiteY54" fmla="*/ 85725 h 1228725"/>
              <a:gd name="connsiteX55" fmla="*/ 4614862 w 8786812"/>
              <a:gd name="connsiteY55" fmla="*/ 57150 h 1228725"/>
              <a:gd name="connsiteX56" fmla="*/ 4500562 w 8786812"/>
              <a:gd name="connsiteY56" fmla="*/ 42863 h 1228725"/>
              <a:gd name="connsiteX57" fmla="*/ 4200525 w 8786812"/>
              <a:gd name="connsiteY57" fmla="*/ 2857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786812" h="1228725">
                <a:moveTo>
                  <a:pt x="4357687" y="14288"/>
                </a:moveTo>
                <a:lnTo>
                  <a:pt x="4357687" y="14288"/>
                </a:lnTo>
                <a:cubicBezTo>
                  <a:pt x="3979593" y="56297"/>
                  <a:pt x="4317614" y="24377"/>
                  <a:pt x="3500437" y="14288"/>
                </a:cubicBezTo>
                <a:lnTo>
                  <a:pt x="1914525" y="0"/>
                </a:lnTo>
                <a:lnTo>
                  <a:pt x="642937" y="14288"/>
                </a:lnTo>
                <a:cubicBezTo>
                  <a:pt x="623305" y="14710"/>
                  <a:pt x="605156" y="25347"/>
                  <a:pt x="585787" y="28575"/>
                </a:cubicBezTo>
                <a:cubicBezTo>
                  <a:pt x="213308" y="90655"/>
                  <a:pt x="682463" y="3204"/>
                  <a:pt x="385762" y="57150"/>
                </a:cubicBezTo>
                <a:cubicBezTo>
                  <a:pt x="361870" y="61494"/>
                  <a:pt x="337753" y="65048"/>
                  <a:pt x="314325" y="71438"/>
                </a:cubicBezTo>
                <a:cubicBezTo>
                  <a:pt x="285266" y="79363"/>
                  <a:pt x="228600" y="100013"/>
                  <a:pt x="228600" y="100013"/>
                </a:cubicBezTo>
                <a:cubicBezTo>
                  <a:pt x="165442" y="194749"/>
                  <a:pt x="239672" y="89476"/>
                  <a:pt x="157162" y="185738"/>
                </a:cubicBezTo>
                <a:cubicBezTo>
                  <a:pt x="115636" y="234186"/>
                  <a:pt x="76840" y="298117"/>
                  <a:pt x="57150" y="357188"/>
                </a:cubicBezTo>
                <a:lnTo>
                  <a:pt x="28575" y="442913"/>
                </a:lnTo>
                <a:lnTo>
                  <a:pt x="14287" y="485775"/>
                </a:lnTo>
                <a:cubicBezTo>
                  <a:pt x="9525" y="528638"/>
                  <a:pt x="0" y="571237"/>
                  <a:pt x="0" y="614363"/>
                </a:cubicBezTo>
                <a:cubicBezTo>
                  <a:pt x="0" y="629423"/>
                  <a:pt x="12710" y="642248"/>
                  <a:pt x="14287" y="657225"/>
                </a:cubicBezTo>
                <a:cubicBezTo>
                  <a:pt x="22280" y="733154"/>
                  <a:pt x="18259" y="810176"/>
                  <a:pt x="28575" y="885825"/>
                </a:cubicBezTo>
                <a:cubicBezTo>
                  <a:pt x="32645" y="915669"/>
                  <a:pt x="47625" y="942975"/>
                  <a:pt x="57150" y="971550"/>
                </a:cubicBezTo>
                <a:cubicBezTo>
                  <a:pt x="61912" y="985838"/>
                  <a:pt x="60788" y="1003764"/>
                  <a:pt x="71437" y="1014413"/>
                </a:cubicBezTo>
                <a:cubicBezTo>
                  <a:pt x="108420" y="1051395"/>
                  <a:pt x="148758" y="1097336"/>
                  <a:pt x="200025" y="1114425"/>
                </a:cubicBezTo>
                <a:lnTo>
                  <a:pt x="285750" y="1143000"/>
                </a:lnTo>
                <a:cubicBezTo>
                  <a:pt x="300037" y="1147763"/>
                  <a:pt x="313844" y="1154335"/>
                  <a:pt x="328612" y="1157288"/>
                </a:cubicBezTo>
                <a:cubicBezTo>
                  <a:pt x="458261" y="1183217"/>
                  <a:pt x="347638" y="1163238"/>
                  <a:pt x="528637" y="1185863"/>
                </a:cubicBezTo>
                <a:cubicBezTo>
                  <a:pt x="717753" y="1209502"/>
                  <a:pt x="596632" y="1207694"/>
                  <a:pt x="900112" y="1214438"/>
                </a:cubicBezTo>
                <a:lnTo>
                  <a:pt x="1914525" y="1228725"/>
                </a:lnTo>
                <a:cubicBezTo>
                  <a:pt x="2000250" y="1223963"/>
                  <a:pt x="2085892" y="1217347"/>
                  <a:pt x="2171700" y="1214438"/>
                </a:cubicBezTo>
                <a:lnTo>
                  <a:pt x="2757487" y="1200150"/>
                </a:lnTo>
                <a:cubicBezTo>
                  <a:pt x="2768371" y="1199697"/>
                  <a:pt x="2925624" y="1175975"/>
                  <a:pt x="2943225" y="1171575"/>
                </a:cubicBezTo>
                <a:cubicBezTo>
                  <a:pt x="2972446" y="1164270"/>
                  <a:pt x="2999729" y="1150305"/>
                  <a:pt x="3028950" y="1143000"/>
                </a:cubicBezTo>
                <a:cubicBezTo>
                  <a:pt x="3093485" y="1126866"/>
                  <a:pt x="3161952" y="1106521"/>
                  <a:pt x="3228975" y="1100138"/>
                </a:cubicBezTo>
                <a:cubicBezTo>
                  <a:pt x="3520784" y="1072347"/>
                  <a:pt x="3986668" y="1075598"/>
                  <a:pt x="4200525" y="1071563"/>
                </a:cubicBezTo>
                <a:lnTo>
                  <a:pt x="5629275" y="1100138"/>
                </a:lnTo>
                <a:lnTo>
                  <a:pt x="6929437" y="1114425"/>
                </a:lnTo>
                <a:lnTo>
                  <a:pt x="8315325" y="1143000"/>
                </a:lnTo>
                <a:cubicBezTo>
                  <a:pt x="8350783" y="1140273"/>
                  <a:pt x="8482244" y="1145266"/>
                  <a:pt x="8543925" y="1114425"/>
                </a:cubicBezTo>
                <a:cubicBezTo>
                  <a:pt x="8559283" y="1106746"/>
                  <a:pt x="8573953" y="1097258"/>
                  <a:pt x="8586787" y="1085850"/>
                </a:cubicBezTo>
                <a:cubicBezTo>
                  <a:pt x="8616991" y="1059002"/>
                  <a:pt x="8672512" y="1000125"/>
                  <a:pt x="8672512" y="1000125"/>
                </a:cubicBezTo>
                <a:cubicBezTo>
                  <a:pt x="8724625" y="843794"/>
                  <a:pt x="8641510" y="1080596"/>
                  <a:pt x="8715375" y="914400"/>
                </a:cubicBezTo>
                <a:cubicBezTo>
                  <a:pt x="8715379" y="914390"/>
                  <a:pt x="8751091" y="807250"/>
                  <a:pt x="8758237" y="785813"/>
                </a:cubicBezTo>
                <a:lnTo>
                  <a:pt x="8772525" y="742950"/>
                </a:lnTo>
                <a:lnTo>
                  <a:pt x="8786812" y="700088"/>
                </a:lnTo>
                <a:lnTo>
                  <a:pt x="8729662" y="528638"/>
                </a:lnTo>
                <a:cubicBezTo>
                  <a:pt x="8724899" y="514350"/>
                  <a:pt x="8723729" y="498306"/>
                  <a:pt x="8715375" y="485775"/>
                </a:cubicBezTo>
                <a:cubicBezTo>
                  <a:pt x="8696325" y="457200"/>
                  <a:pt x="8690806" y="410910"/>
                  <a:pt x="8658225" y="400050"/>
                </a:cubicBezTo>
                <a:cubicBezTo>
                  <a:pt x="8629650" y="390525"/>
                  <a:pt x="8599441" y="384945"/>
                  <a:pt x="8572500" y="371475"/>
                </a:cubicBezTo>
                <a:cubicBezTo>
                  <a:pt x="8515870" y="343160"/>
                  <a:pt x="8519341" y="339729"/>
                  <a:pt x="8458200" y="328613"/>
                </a:cubicBezTo>
                <a:cubicBezTo>
                  <a:pt x="8425067" y="322589"/>
                  <a:pt x="8391657" y="318044"/>
                  <a:pt x="8358187" y="314325"/>
                </a:cubicBezTo>
                <a:cubicBezTo>
                  <a:pt x="8263047" y="303754"/>
                  <a:pt x="8072437" y="285750"/>
                  <a:pt x="8072437" y="285750"/>
                </a:cubicBezTo>
                <a:cubicBezTo>
                  <a:pt x="8058150" y="280988"/>
                  <a:pt x="8044185" y="275116"/>
                  <a:pt x="8029575" y="271463"/>
                </a:cubicBezTo>
                <a:cubicBezTo>
                  <a:pt x="7854680" y="227739"/>
                  <a:pt x="7652127" y="249284"/>
                  <a:pt x="7486650" y="228600"/>
                </a:cubicBezTo>
                <a:cubicBezTo>
                  <a:pt x="7227932" y="196261"/>
                  <a:pt x="7452472" y="220902"/>
                  <a:pt x="6972300" y="200025"/>
                </a:cubicBezTo>
                <a:cubicBezTo>
                  <a:pt x="6886524" y="196296"/>
                  <a:pt x="6800879" y="189955"/>
                  <a:pt x="6715125" y="185738"/>
                </a:cubicBezTo>
                <a:cubicBezTo>
                  <a:pt x="5973691" y="149274"/>
                  <a:pt x="6324868" y="174403"/>
                  <a:pt x="5915025" y="142875"/>
                </a:cubicBezTo>
                <a:cubicBezTo>
                  <a:pt x="5886450" y="138113"/>
                  <a:pt x="5858071" y="131973"/>
                  <a:pt x="5829300" y="128588"/>
                </a:cubicBezTo>
                <a:cubicBezTo>
                  <a:pt x="5663761" y="109113"/>
                  <a:pt x="5567669" y="110677"/>
                  <a:pt x="5386387" y="100013"/>
                </a:cubicBezTo>
                <a:cubicBezTo>
                  <a:pt x="5319657" y="96088"/>
                  <a:pt x="5253114" y="89238"/>
                  <a:pt x="5186362" y="85725"/>
                </a:cubicBezTo>
                <a:cubicBezTo>
                  <a:pt x="4965935" y="74124"/>
                  <a:pt x="4824991" y="74661"/>
                  <a:pt x="4614862" y="57150"/>
                </a:cubicBezTo>
                <a:cubicBezTo>
                  <a:pt x="4576598" y="53961"/>
                  <a:pt x="4538662" y="47625"/>
                  <a:pt x="4500562" y="42863"/>
                </a:cubicBezTo>
                <a:cubicBezTo>
                  <a:pt x="4364867" y="8938"/>
                  <a:pt x="4463048" y="28575"/>
                  <a:pt x="4200525" y="28575"/>
                </a:cubicBezTo>
              </a:path>
            </a:pathLst>
          </a:cu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B7916-D812-FF4D-8274-75A34B8BB2CC}"/>
              </a:ext>
            </a:extLst>
          </p:cNvPr>
          <p:cNvSpPr txBox="1"/>
          <p:nvPr/>
        </p:nvSpPr>
        <p:spPr>
          <a:xfrm>
            <a:off x="2050974" y="2508548"/>
            <a:ext cx="262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Provides Reliability</a:t>
            </a:r>
          </a:p>
        </p:txBody>
      </p:sp>
    </p:spTree>
    <p:extLst>
      <p:ext uri="{BB962C8B-B14F-4D97-AF65-F5344CB8AC3E}">
        <p14:creationId xmlns:p14="http://schemas.microsoft.com/office/powerpoint/2010/main" val="335923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533F17-6370-6943-920A-823212CBBF5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TCP: Demultiplexing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54DB75-EE16-D44A-B52E-267E5E442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12776"/>
            <a:ext cx="6858000" cy="5115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AD17B-251B-D342-BE4A-9B4A25BB633C}"/>
              </a:ext>
            </a:extLst>
          </p:cNvPr>
          <p:cNvSpPr txBox="1"/>
          <p:nvPr/>
        </p:nvSpPr>
        <p:spPr>
          <a:xfrm>
            <a:off x="20547" y="6508328"/>
            <a:ext cx="4137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Calibri" pitchFamily="34" charset="0"/>
              </a:rPr>
              <a:t>Source: Sylvia </a:t>
            </a:r>
            <a:r>
              <a:rPr lang="en-US" sz="1100" b="0" dirty="0" err="1">
                <a:latin typeface="Calibri" pitchFamily="34" charset="0"/>
              </a:rPr>
              <a:t>Ratnasamy</a:t>
            </a:r>
            <a:r>
              <a:rPr lang="en-US" sz="1100" b="0" dirty="0">
                <a:latin typeface="Calibri" pitchFamily="34" charset="0"/>
              </a:rPr>
              <a:t>, Course CS 166, </a:t>
            </a:r>
            <a:r>
              <a:rPr lang="en-US" sz="1100" b="0" dirty="0" err="1">
                <a:latin typeface="Calibri" pitchFamily="34" charset="0"/>
              </a:rPr>
              <a:t>Univ</a:t>
            </a:r>
            <a:r>
              <a:rPr lang="en-US" sz="1100" b="0" dirty="0">
                <a:latin typeface="Calibri" pitchFamily="34" charset="0"/>
              </a:rPr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7562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D4FB7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3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4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Distributed mechanism of Internet</a:t>
            </a:r>
          </a:p>
        </p:txBody>
      </p:sp>
      <p:sp>
        <p:nvSpPr>
          <p:cNvPr id="27656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7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58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62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63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66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68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69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72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676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77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78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679" name="Shape 179"/>
          <p:cNvSpPr>
            <a:spLocks noChangeArrowheads="1"/>
          </p:cNvSpPr>
          <p:nvPr/>
        </p:nvSpPr>
        <p:spPr bwMode="auto">
          <a:xfrm>
            <a:off x="276225" y="3694113"/>
            <a:ext cx="20891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3366FF"/>
                </a:solidFill>
                <a:sym typeface="Calibri" charset="0"/>
              </a:rPr>
              <a:t>end-system</a:t>
            </a:r>
          </a:p>
        </p:txBody>
      </p:sp>
      <p:sp>
        <p:nvSpPr>
          <p:cNvPr id="27680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000000"/>
                </a:solidFill>
                <a:sym typeface="Calibri" charset="0"/>
              </a:rPr>
              <a:t>switch</a:t>
            </a:r>
          </a:p>
        </p:txBody>
      </p:sp>
      <p:sp>
        <p:nvSpPr>
          <p:cNvPr id="27681" name="Shape 181"/>
          <p:cNvSpPr>
            <a:spLocks noChangeArrowheads="1"/>
          </p:cNvSpPr>
          <p:nvPr/>
        </p:nvSpPr>
        <p:spPr bwMode="auto">
          <a:xfrm>
            <a:off x="4017963" y="2139950"/>
            <a:ext cx="6492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chemeClr val="bg2"/>
                </a:solidFill>
                <a:sym typeface="Calibri" charset="0"/>
              </a:rPr>
              <a:t>link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241425" y="4062413"/>
            <a:ext cx="357188" cy="777875"/>
          </a:xfrm>
          <a:prstGeom prst="rect">
            <a:avLst/>
          </a:prstGeom>
          <a:solidFill>
            <a:srgbClr val="000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66688" y="4724400"/>
            <a:ext cx="12049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000090"/>
                </a:solidFill>
                <a:sym typeface="Calibri" charset="0"/>
              </a:rPr>
              <a:t>packet</a:t>
            </a: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96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r"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l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l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charset="2"/>
              <a:buChar char="§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0">
                <a:solidFill>
                  <a:srgbClr val="660066"/>
                </a:solidFill>
                <a:sym typeface="Calibri" charset="0"/>
              </a:rPr>
              <a:t>path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BF47EF-AAC2-CA48-9DC0-33DFF31DFD7D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Source: Prof Scott </a:t>
            </a:r>
            <a:r>
              <a:rPr lang="en-IN" sz="1400" b="0" dirty="0" err="1">
                <a:solidFill>
                  <a:srgbClr val="0070C0"/>
                </a:solidFill>
                <a:latin typeface="+mn-lt"/>
              </a:rPr>
              <a:t>Shenker</a:t>
            </a:r>
            <a:r>
              <a:rPr lang="en-IN" sz="1400" b="0" dirty="0">
                <a:solidFill>
                  <a:srgbClr val="0070C0"/>
                </a:solidFill>
                <a:latin typeface="+mn-lt"/>
              </a:rPr>
              <a:t> – </a:t>
            </a:r>
            <a:r>
              <a:rPr lang="en-IN" sz="1400" b="0" dirty="0" err="1">
                <a:solidFill>
                  <a:srgbClr val="0070C0"/>
                </a:solidFill>
                <a:latin typeface="+mn-lt"/>
              </a:rPr>
              <a:t>Univ</a:t>
            </a:r>
            <a:r>
              <a:rPr lang="en-IN" sz="1400" b="0" dirty="0">
                <a:solidFill>
                  <a:srgbClr val="0070C0"/>
                </a:solidFill>
                <a:latin typeface="+mn-lt"/>
              </a:rPr>
              <a:t> of Berkeley at California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25630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593 0.01645 0.13203 0.03313 0.21357 0.02849 C 0.29511 0.02386 0.41655 -0.00324 0.48925 -0.02849 C 0.56194 -0.05374 0.60566 -0.08872 0.64938 -0.12346 " pathEditMode="relative" ptsTypes="aaaA">
                                      <p:cBhvr>
                                        <p:cTn id="14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nimBg="1" advAuto="0"/>
      <p:bldP spid="188" grpId="0" animBg="1" advAuto="0"/>
      <p:bldP spid="19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66"/>
          <p:cNvGrpSpPr>
            <a:grpSpLocks/>
          </p:cNvGrpSpPr>
          <p:nvPr/>
        </p:nvGrpSpPr>
        <p:grpSpPr bwMode="auto">
          <a:xfrm>
            <a:off x="1301750" y="1198563"/>
            <a:ext cx="5530850" cy="5245100"/>
            <a:chOff x="398" y="129"/>
            <a:chExt cx="3484" cy="3304"/>
          </a:xfrm>
        </p:grpSpPr>
        <p:sp>
          <p:nvSpPr>
            <p:cNvPr id="39945" name="Freeform 2"/>
            <p:cNvSpPr>
              <a:spLocks/>
            </p:cNvSpPr>
            <p:nvPr/>
          </p:nvSpPr>
          <p:spPr bwMode="auto">
            <a:xfrm>
              <a:off x="2031" y="2058"/>
              <a:ext cx="1794" cy="933"/>
            </a:xfrm>
            <a:custGeom>
              <a:avLst/>
              <a:gdLst>
                <a:gd name="T0" fmla="*/ 6 w 1794"/>
                <a:gd name="T1" fmla="*/ 483 h 933"/>
                <a:gd name="T2" fmla="*/ 108 w 1794"/>
                <a:gd name="T3" fmla="*/ 125 h 933"/>
                <a:gd name="T4" fmla="*/ 559 w 1794"/>
                <a:gd name="T5" fmla="*/ 100 h 933"/>
                <a:gd name="T6" fmla="*/ 1128 w 1794"/>
                <a:gd name="T7" fmla="*/ 29 h 933"/>
                <a:gd name="T8" fmla="*/ 1716 w 1794"/>
                <a:gd name="T9" fmla="*/ 275 h 933"/>
                <a:gd name="T10" fmla="*/ 1596 w 1794"/>
                <a:gd name="T11" fmla="*/ 827 h 933"/>
                <a:gd name="T12" fmla="*/ 1380 w 1794"/>
                <a:gd name="T13" fmla="*/ 911 h 933"/>
                <a:gd name="T14" fmla="*/ 840 w 1794"/>
                <a:gd name="T15" fmla="*/ 929 h 933"/>
                <a:gd name="T16" fmla="*/ 414 w 1794"/>
                <a:gd name="T17" fmla="*/ 911 h 933"/>
                <a:gd name="T18" fmla="*/ 143 w 1794"/>
                <a:gd name="T19" fmla="*/ 832 h 933"/>
                <a:gd name="T20" fmla="*/ 6 w 1794"/>
                <a:gd name="T21" fmla="*/ 483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6" name="Freeform 3"/>
            <p:cNvSpPr>
              <a:spLocks/>
            </p:cNvSpPr>
            <p:nvPr/>
          </p:nvSpPr>
          <p:spPr bwMode="auto">
            <a:xfrm>
              <a:off x="1090" y="1594"/>
              <a:ext cx="1443" cy="816"/>
            </a:xfrm>
            <a:custGeom>
              <a:avLst/>
              <a:gdLst>
                <a:gd name="T0" fmla="*/ 0 w 1443"/>
                <a:gd name="T1" fmla="*/ 0 h 816"/>
                <a:gd name="T2" fmla="*/ 1076 w 1443"/>
                <a:gd name="T3" fmla="*/ 782 h 816"/>
                <a:gd name="T4" fmla="*/ 1320 w 1443"/>
                <a:gd name="T5" fmla="*/ 788 h 816"/>
                <a:gd name="T6" fmla="*/ 1443 w 1443"/>
                <a:gd name="T7" fmla="*/ 5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7" name="Rectangle 4"/>
            <p:cNvSpPr>
              <a:spLocks noChangeArrowheads="1"/>
            </p:cNvSpPr>
            <p:nvPr/>
          </p:nvSpPr>
          <p:spPr bwMode="auto">
            <a:xfrm>
              <a:off x="1084" y="129"/>
              <a:ext cx="1460" cy="147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8" name="Oval 5"/>
            <p:cNvSpPr>
              <a:spLocks noChangeArrowheads="1"/>
            </p:cNvSpPr>
            <p:nvPr/>
          </p:nvSpPr>
          <p:spPr bwMode="auto">
            <a:xfrm>
              <a:off x="1163" y="162"/>
              <a:ext cx="1320" cy="3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9" name="Freeform 6"/>
            <p:cNvSpPr>
              <a:spLocks/>
            </p:cNvSpPr>
            <p:nvPr/>
          </p:nvSpPr>
          <p:spPr bwMode="auto">
            <a:xfrm>
              <a:off x="2433" y="2249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950" name="Group 7"/>
            <p:cNvGrpSpPr>
              <a:grpSpLocks/>
            </p:cNvGrpSpPr>
            <p:nvPr/>
          </p:nvGrpSpPr>
          <p:grpSpPr bwMode="auto">
            <a:xfrm>
              <a:off x="2122" y="2359"/>
              <a:ext cx="316" cy="147"/>
              <a:chOff x="3600" y="219"/>
              <a:chExt cx="360" cy="175"/>
            </a:xfrm>
          </p:grpSpPr>
          <p:sp>
            <p:nvSpPr>
              <p:cNvPr id="40095" name="Oval 8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96" name="Line 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97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98" name="Rectangle 1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40099" name="Oval 1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100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105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06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07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101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102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03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04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51" name="Group 21"/>
            <p:cNvGrpSpPr>
              <a:grpSpLocks/>
            </p:cNvGrpSpPr>
            <p:nvPr/>
          </p:nvGrpSpPr>
          <p:grpSpPr bwMode="auto">
            <a:xfrm>
              <a:off x="2344" y="2761"/>
              <a:ext cx="316" cy="147"/>
              <a:chOff x="3600" y="219"/>
              <a:chExt cx="360" cy="175"/>
            </a:xfrm>
          </p:grpSpPr>
          <p:sp>
            <p:nvSpPr>
              <p:cNvPr id="40082" name="Oval 22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3" name="Line 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4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85" name="Rectangle 2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40086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087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092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93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94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088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089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90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91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52" name="Group 35"/>
            <p:cNvGrpSpPr>
              <a:grpSpLocks/>
            </p:cNvGrpSpPr>
            <p:nvPr/>
          </p:nvGrpSpPr>
          <p:grpSpPr bwMode="auto">
            <a:xfrm>
              <a:off x="2769" y="2167"/>
              <a:ext cx="316" cy="147"/>
              <a:chOff x="3600" y="219"/>
              <a:chExt cx="360" cy="175"/>
            </a:xfrm>
          </p:grpSpPr>
          <p:sp>
            <p:nvSpPr>
              <p:cNvPr id="40069" name="Oval 36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0" name="Line 3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1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72" name="Rectangle 3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40073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074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07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80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81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075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076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77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78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53" name="Group 49"/>
            <p:cNvGrpSpPr>
              <a:grpSpLocks/>
            </p:cNvGrpSpPr>
            <p:nvPr/>
          </p:nvGrpSpPr>
          <p:grpSpPr bwMode="auto">
            <a:xfrm>
              <a:off x="2720" y="2586"/>
              <a:ext cx="315" cy="147"/>
              <a:chOff x="3600" y="219"/>
              <a:chExt cx="360" cy="175"/>
            </a:xfrm>
          </p:grpSpPr>
          <p:sp>
            <p:nvSpPr>
              <p:cNvPr id="40056" name="Oval 50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7" name="Line 5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8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59" name="Rectangle 5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40060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061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066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67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68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062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063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64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65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54" name="Group 63"/>
            <p:cNvGrpSpPr>
              <a:grpSpLocks/>
            </p:cNvGrpSpPr>
            <p:nvPr/>
          </p:nvGrpSpPr>
          <p:grpSpPr bwMode="auto">
            <a:xfrm>
              <a:off x="3120" y="2773"/>
              <a:ext cx="316" cy="147"/>
              <a:chOff x="3600" y="219"/>
              <a:chExt cx="360" cy="175"/>
            </a:xfrm>
          </p:grpSpPr>
          <p:sp>
            <p:nvSpPr>
              <p:cNvPr id="40043" name="Oval 64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4" name="Line 6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5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6" name="Rectangle 6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40047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048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053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54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55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049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050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51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52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55" name="Group 77"/>
            <p:cNvGrpSpPr>
              <a:grpSpLocks/>
            </p:cNvGrpSpPr>
            <p:nvPr/>
          </p:nvGrpSpPr>
          <p:grpSpPr bwMode="auto">
            <a:xfrm>
              <a:off x="3400" y="2360"/>
              <a:ext cx="316" cy="147"/>
              <a:chOff x="3600" y="219"/>
              <a:chExt cx="360" cy="175"/>
            </a:xfrm>
          </p:grpSpPr>
          <p:sp>
            <p:nvSpPr>
              <p:cNvPr id="40030" name="Oval 78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1" name="Line 7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2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33" name="Rectangle 8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charset="0"/>
                </a:endParaRPr>
              </a:p>
            </p:txBody>
          </p:sp>
          <p:sp>
            <p:nvSpPr>
              <p:cNvPr id="40034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035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40040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41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42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036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40037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38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39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956" name="Freeform 91"/>
            <p:cNvSpPr>
              <a:spLocks/>
            </p:cNvSpPr>
            <p:nvPr/>
          </p:nvSpPr>
          <p:spPr bwMode="auto">
            <a:xfrm>
              <a:off x="3089" y="2245"/>
              <a:ext cx="318" cy="194"/>
            </a:xfrm>
            <a:custGeom>
              <a:avLst/>
              <a:gdLst>
                <a:gd name="T0" fmla="*/ 0 w 318"/>
                <a:gd name="T1" fmla="*/ 0 h 194"/>
                <a:gd name="T2" fmla="*/ 318 w 318"/>
                <a:gd name="T3" fmla="*/ 194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Freeform 92"/>
            <p:cNvSpPr>
              <a:spLocks/>
            </p:cNvSpPr>
            <p:nvPr/>
          </p:nvSpPr>
          <p:spPr bwMode="auto">
            <a:xfrm>
              <a:off x="2418" y="2492"/>
              <a:ext cx="303" cy="150"/>
            </a:xfrm>
            <a:custGeom>
              <a:avLst/>
              <a:gdLst>
                <a:gd name="T0" fmla="*/ 0 w 294"/>
                <a:gd name="T1" fmla="*/ 0 h 174"/>
                <a:gd name="T2" fmla="*/ 422 w 294"/>
                <a:gd name="T3" fmla="*/ 29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Freeform 93"/>
            <p:cNvSpPr>
              <a:spLocks/>
            </p:cNvSpPr>
            <p:nvPr/>
          </p:nvSpPr>
          <p:spPr bwMode="auto">
            <a:xfrm>
              <a:off x="3015" y="2477"/>
              <a:ext cx="396" cy="156"/>
            </a:xfrm>
            <a:custGeom>
              <a:avLst/>
              <a:gdLst>
                <a:gd name="T0" fmla="*/ 0 w 378"/>
                <a:gd name="T1" fmla="*/ 48 h 174"/>
                <a:gd name="T2" fmla="*/ 662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9" name="Freeform 94"/>
            <p:cNvSpPr>
              <a:spLocks/>
            </p:cNvSpPr>
            <p:nvPr/>
          </p:nvSpPr>
          <p:spPr bwMode="auto">
            <a:xfrm>
              <a:off x="3435" y="2511"/>
              <a:ext cx="130" cy="320"/>
            </a:xfrm>
            <a:custGeom>
              <a:avLst/>
              <a:gdLst>
                <a:gd name="T0" fmla="*/ 0 w 118"/>
                <a:gd name="T1" fmla="*/ 3 h 500"/>
                <a:gd name="T2" fmla="*/ 380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Freeform 95"/>
            <p:cNvSpPr>
              <a:spLocks/>
            </p:cNvSpPr>
            <p:nvPr/>
          </p:nvSpPr>
          <p:spPr bwMode="auto">
            <a:xfrm>
              <a:off x="2657" y="2847"/>
              <a:ext cx="464" cy="47"/>
            </a:xfrm>
            <a:custGeom>
              <a:avLst/>
              <a:gdLst>
                <a:gd name="T0" fmla="*/ 5591 w 370"/>
                <a:gd name="T1" fmla="*/ 3206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Freeform 96"/>
            <p:cNvSpPr>
              <a:spLocks/>
            </p:cNvSpPr>
            <p:nvPr/>
          </p:nvSpPr>
          <p:spPr bwMode="auto">
            <a:xfrm>
              <a:off x="2319" y="2507"/>
              <a:ext cx="122" cy="268"/>
            </a:xfrm>
            <a:custGeom>
              <a:avLst/>
              <a:gdLst>
                <a:gd name="T0" fmla="*/ 2 w 176"/>
                <a:gd name="T1" fmla="*/ 2 h 412"/>
                <a:gd name="T2" fmla="*/ 2 w 176"/>
                <a:gd name="T3" fmla="*/ 2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2" name="Rectangle 97"/>
            <p:cNvSpPr>
              <a:spLocks noChangeArrowheads="1"/>
            </p:cNvSpPr>
            <p:nvPr/>
          </p:nvSpPr>
          <p:spPr bwMode="auto">
            <a:xfrm>
              <a:off x="1128" y="2264"/>
              <a:ext cx="728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3" name="Rectangle 98"/>
            <p:cNvSpPr>
              <a:spLocks noChangeArrowheads="1"/>
            </p:cNvSpPr>
            <p:nvPr/>
          </p:nvSpPr>
          <p:spPr bwMode="auto">
            <a:xfrm>
              <a:off x="1113" y="2279"/>
              <a:ext cx="723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Line 99"/>
            <p:cNvSpPr>
              <a:spLocks noChangeShapeType="1"/>
            </p:cNvSpPr>
            <p:nvPr/>
          </p:nvSpPr>
          <p:spPr bwMode="auto">
            <a:xfrm>
              <a:off x="1759" y="2362"/>
              <a:ext cx="26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5" name="Text Box 100"/>
            <p:cNvSpPr txBox="1">
              <a:spLocks noChangeArrowheads="1"/>
            </p:cNvSpPr>
            <p:nvPr/>
          </p:nvSpPr>
          <p:spPr bwMode="auto">
            <a:xfrm>
              <a:off x="2390" y="218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1</a:t>
              </a:r>
            </a:p>
          </p:txBody>
        </p:sp>
        <p:sp>
          <p:nvSpPr>
            <p:cNvPr id="39966" name="Text Box 101"/>
            <p:cNvSpPr txBox="1">
              <a:spLocks noChangeArrowheads="1"/>
            </p:cNvSpPr>
            <p:nvPr/>
          </p:nvSpPr>
          <p:spPr bwMode="auto">
            <a:xfrm>
              <a:off x="2336" y="2459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2</a:t>
              </a:r>
            </a:p>
          </p:txBody>
        </p:sp>
        <p:sp>
          <p:nvSpPr>
            <p:cNvPr id="39967" name="Text Box 102"/>
            <p:cNvSpPr txBox="1">
              <a:spLocks noChangeArrowheads="1"/>
            </p:cNvSpPr>
            <p:nvPr/>
          </p:nvSpPr>
          <p:spPr bwMode="auto">
            <a:xfrm>
              <a:off x="2178" y="2505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3</a:t>
              </a:r>
            </a:p>
          </p:txBody>
        </p:sp>
        <p:sp>
          <p:nvSpPr>
            <p:cNvPr id="39968" name="Rectangle 104"/>
            <p:cNvSpPr>
              <a:spLocks noChangeArrowheads="1"/>
            </p:cNvSpPr>
            <p:nvPr/>
          </p:nvSpPr>
          <p:spPr bwMode="auto">
            <a:xfrm>
              <a:off x="1509" y="2281"/>
              <a:ext cx="269" cy="1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9" name="Text Box 105"/>
            <p:cNvSpPr txBox="1">
              <a:spLocks noChangeArrowheads="1"/>
            </p:cNvSpPr>
            <p:nvPr/>
          </p:nvSpPr>
          <p:spPr bwMode="auto">
            <a:xfrm>
              <a:off x="1479" y="2264"/>
              <a:ext cx="3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/>
                <a:t>0111</a:t>
              </a:r>
            </a:p>
          </p:txBody>
        </p:sp>
        <p:sp>
          <p:nvSpPr>
            <p:cNvPr id="39970" name="Text Box 106"/>
            <p:cNvSpPr txBox="1">
              <a:spLocks noChangeArrowheads="1"/>
            </p:cNvSpPr>
            <p:nvPr/>
          </p:nvSpPr>
          <p:spPr bwMode="auto">
            <a:xfrm>
              <a:off x="398" y="1841"/>
              <a:ext cx="1019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value in arriving</a:t>
              </a:r>
            </a:p>
            <a:p>
              <a:pPr eaLnBrk="1" hangingPunct="1"/>
              <a:r>
                <a:rPr lang="en-US" sz="1600"/>
                <a:t>packet</a:t>
              </a:r>
              <a:r>
                <a:rPr lang="ja-JP" altLang="en-US" sz="1600"/>
                <a:t>’</a:t>
              </a:r>
              <a:r>
                <a:rPr lang="en-US" altLang="ja-JP" sz="1600"/>
                <a:t>s header</a:t>
              </a:r>
              <a:endParaRPr lang="en-US" sz="1600"/>
            </a:p>
          </p:txBody>
        </p:sp>
        <p:sp>
          <p:nvSpPr>
            <p:cNvPr id="39971" name="Line 107"/>
            <p:cNvSpPr>
              <a:spLocks noChangeShapeType="1"/>
            </p:cNvSpPr>
            <p:nvPr/>
          </p:nvSpPr>
          <p:spPr bwMode="auto">
            <a:xfrm flipH="1">
              <a:off x="1269" y="2444"/>
              <a:ext cx="8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2" name="Text Box 108"/>
            <p:cNvSpPr txBox="1">
              <a:spLocks noChangeArrowheads="1"/>
            </p:cNvSpPr>
            <p:nvPr/>
          </p:nvSpPr>
          <p:spPr bwMode="auto">
            <a:xfrm>
              <a:off x="1244" y="261"/>
              <a:ext cx="11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routing algorithm</a:t>
              </a:r>
            </a:p>
          </p:txBody>
        </p:sp>
        <p:sp>
          <p:nvSpPr>
            <p:cNvPr id="39973" name="Rectangle 109"/>
            <p:cNvSpPr>
              <a:spLocks noChangeArrowheads="1"/>
            </p:cNvSpPr>
            <p:nvPr/>
          </p:nvSpPr>
          <p:spPr bwMode="auto">
            <a:xfrm>
              <a:off x="1197" y="732"/>
              <a:ext cx="1263" cy="8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74" name="Text Box 110"/>
            <p:cNvSpPr txBox="1">
              <a:spLocks noChangeArrowheads="1"/>
            </p:cNvSpPr>
            <p:nvPr/>
          </p:nvSpPr>
          <p:spPr bwMode="auto">
            <a:xfrm>
              <a:off x="1248" y="702"/>
              <a:ext cx="11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local forwarding table</a:t>
              </a:r>
            </a:p>
          </p:txBody>
        </p:sp>
        <p:sp>
          <p:nvSpPr>
            <p:cNvPr id="39975" name="Text Box 111"/>
            <p:cNvSpPr txBox="1">
              <a:spLocks noChangeArrowheads="1"/>
            </p:cNvSpPr>
            <p:nvPr/>
          </p:nvSpPr>
          <p:spPr bwMode="auto">
            <a:xfrm>
              <a:off x="1174" y="858"/>
              <a:ext cx="7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header value</a:t>
              </a:r>
            </a:p>
          </p:txBody>
        </p:sp>
        <p:sp>
          <p:nvSpPr>
            <p:cNvPr id="39976" name="Text Box 112"/>
            <p:cNvSpPr txBox="1">
              <a:spLocks noChangeArrowheads="1"/>
            </p:cNvSpPr>
            <p:nvPr/>
          </p:nvSpPr>
          <p:spPr bwMode="auto">
            <a:xfrm>
              <a:off x="1846" y="859"/>
              <a:ext cx="6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/>
                <a:t>output link</a:t>
              </a:r>
            </a:p>
          </p:txBody>
        </p:sp>
        <p:sp>
          <p:nvSpPr>
            <p:cNvPr id="39977" name="Line 113"/>
            <p:cNvSpPr>
              <a:spLocks noChangeShapeType="1"/>
            </p:cNvSpPr>
            <p:nvPr/>
          </p:nvSpPr>
          <p:spPr bwMode="auto">
            <a:xfrm>
              <a:off x="1908" y="866"/>
              <a:ext cx="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8" name="Text Box 114"/>
            <p:cNvSpPr txBox="1">
              <a:spLocks noChangeArrowheads="1"/>
            </p:cNvSpPr>
            <p:nvPr/>
          </p:nvSpPr>
          <p:spPr bwMode="auto">
            <a:xfrm>
              <a:off x="1587" y="1037"/>
              <a:ext cx="32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US" sz="1200"/>
                <a:t>0100</a:t>
              </a:r>
            </a:p>
            <a:p>
              <a:pPr algn="r" eaLnBrk="1" hangingPunct="1"/>
              <a:r>
                <a:rPr lang="en-US" sz="1200"/>
                <a:t>0101</a:t>
              </a:r>
            </a:p>
            <a:p>
              <a:pPr algn="r" eaLnBrk="1" hangingPunct="1"/>
              <a:r>
                <a:rPr lang="en-US" sz="1200"/>
                <a:t>0111</a:t>
              </a:r>
            </a:p>
            <a:p>
              <a:pPr algn="r" eaLnBrk="1" hangingPunct="1"/>
              <a:r>
                <a:rPr lang="en-US" sz="1200"/>
                <a:t>1001</a:t>
              </a:r>
            </a:p>
          </p:txBody>
        </p:sp>
        <p:sp>
          <p:nvSpPr>
            <p:cNvPr id="39979" name="Text Box 115"/>
            <p:cNvSpPr txBox="1">
              <a:spLocks noChangeArrowheads="1"/>
            </p:cNvSpPr>
            <p:nvPr/>
          </p:nvSpPr>
          <p:spPr bwMode="auto">
            <a:xfrm>
              <a:off x="1918" y="1037"/>
              <a:ext cx="16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/>
                <a:t>3</a:t>
              </a:r>
            </a:p>
            <a:p>
              <a:pPr algn="ctr" eaLnBrk="1" hangingPunct="1"/>
              <a:r>
                <a:rPr lang="en-US" sz="1200"/>
                <a:t>2</a:t>
              </a:r>
            </a:p>
            <a:p>
              <a:pPr algn="ctr" eaLnBrk="1" hangingPunct="1"/>
              <a:r>
                <a:rPr lang="en-US" sz="1200"/>
                <a:t>2</a:t>
              </a:r>
            </a:p>
            <a:p>
              <a:pPr algn="ctr" eaLnBrk="1" hangingPunct="1"/>
              <a:r>
                <a:rPr lang="en-US" sz="1200"/>
                <a:t>1</a:t>
              </a:r>
            </a:p>
          </p:txBody>
        </p:sp>
        <p:sp>
          <p:nvSpPr>
            <p:cNvPr id="39980" name="Line 116"/>
            <p:cNvSpPr>
              <a:spLocks noChangeShapeType="1"/>
            </p:cNvSpPr>
            <p:nvPr/>
          </p:nvSpPr>
          <p:spPr bwMode="auto">
            <a:xfrm>
              <a:off x="1197" y="1028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1" name="Line 117"/>
            <p:cNvSpPr>
              <a:spLocks noChangeShapeType="1"/>
            </p:cNvSpPr>
            <p:nvPr/>
          </p:nvSpPr>
          <p:spPr bwMode="auto">
            <a:xfrm>
              <a:off x="1192" y="872"/>
              <a:ext cx="1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2" name="AutoShape 118"/>
            <p:cNvSpPr>
              <a:spLocks noChangeArrowheads="1"/>
            </p:cNvSpPr>
            <p:nvPr/>
          </p:nvSpPr>
          <p:spPr bwMode="auto">
            <a:xfrm rot="5400000">
              <a:off x="1763" y="548"/>
              <a:ext cx="151" cy="172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83" name="Line 119"/>
            <p:cNvSpPr>
              <a:spLocks noChangeShapeType="1"/>
            </p:cNvSpPr>
            <p:nvPr/>
          </p:nvSpPr>
          <p:spPr bwMode="auto">
            <a:xfrm>
              <a:off x="1371" y="2086"/>
              <a:ext cx="229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4" name="Freeform 120"/>
            <p:cNvSpPr>
              <a:spLocks/>
            </p:cNvSpPr>
            <p:nvPr/>
          </p:nvSpPr>
          <p:spPr bwMode="auto">
            <a:xfrm>
              <a:off x="2047" y="2395"/>
              <a:ext cx="554" cy="167"/>
            </a:xfrm>
            <a:custGeom>
              <a:avLst/>
              <a:gdLst>
                <a:gd name="T0" fmla="*/ 0 w 554"/>
                <a:gd name="T1" fmla="*/ 10 h 167"/>
                <a:gd name="T2" fmla="*/ 324 w 554"/>
                <a:gd name="T3" fmla="*/ 26 h 167"/>
                <a:gd name="T4" fmla="*/ 554 w 554"/>
                <a:gd name="T5" fmla="*/ 16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5" name="Freeform 121"/>
            <p:cNvSpPr>
              <a:spLocks/>
            </p:cNvSpPr>
            <p:nvPr/>
          </p:nvSpPr>
          <p:spPr bwMode="auto">
            <a:xfrm flipH="1">
              <a:off x="3518" y="2127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0 w 1443"/>
                <a:gd name="T3" fmla="*/ 0 h 816"/>
                <a:gd name="T4" fmla="*/ 0 w 1443"/>
                <a:gd name="T5" fmla="*/ 0 h 816"/>
                <a:gd name="T6" fmla="*/ 0 w 1443"/>
                <a:gd name="T7" fmla="*/ 0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6" name="Freeform 122"/>
            <p:cNvSpPr>
              <a:spLocks/>
            </p:cNvSpPr>
            <p:nvPr/>
          </p:nvSpPr>
          <p:spPr bwMode="auto">
            <a:xfrm flipH="1">
              <a:off x="2881" y="1948"/>
              <a:ext cx="364" cy="234"/>
            </a:xfrm>
            <a:custGeom>
              <a:avLst/>
              <a:gdLst>
                <a:gd name="T0" fmla="*/ 0 w 1443"/>
                <a:gd name="T1" fmla="*/ 0 h 816"/>
                <a:gd name="T2" fmla="*/ 0 w 1443"/>
                <a:gd name="T3" fmla="*/ 0 h 816"/>
                <a:gd name="T4" fmla="*/ 0 w 1443"/>
                <a:gd name="T5" fmla="*/ 0 h 816"/>
                <a:gd name="T6" fmla="*/ 0 w 1443"/>
                <a:gd name="T7" fmla="*/ 0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Freeform 123"/>
            <p:cNvSpPr>
              <a:spLocks/>
            </p:cNvSpPr>
            <p:nvPr/>
          </p:nvSpPr>
          <p:spPr bwMode="auto">
            <a:xfrm flipH="1" flipV="1">
              <a:off x="3302" y="292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0 w 1443"/>
                <a:gd name="T3" fmla="*/ 0 h 816"/>
                <a:gd name="T4" fmla="*/ 0 w 1443"/>
                <a:gd name="T5" fmla="*/ 0 h 816"/>
                <a:gd name="T6" fmla="*/ 0 w 1443"/>
                <a:gd name="T7" fmla="*/ 0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Freeform 124"/>
            <p:cNvSpPr>
              <a:spLocks/>
            </p:cNvSpPr>
            <p:nvPr/>
          </p:nvSpPr>
          <p:spPr bwMode="auto">
            <a:xfrm flipH="1" flipV="1">
              <a:off x="2452" y="2912"/>
              <a:ext cx="342" cy="234"/>
            </a:xfrm>
            <a:custGeom>
              <a:avLst/>
              <a:gdLst>
                <a:gd name="T0" fmla="*/ 0 w 1443"/>
                <a:gd name="T1" fmla="*/ 0 h 816"/>
                <a:gd name="T2" fmla="*/ 0 w 1443"/>
                <a:gd name="T3" fmla="*/ 0 h 816"/>
                <a:gd name="T4" fmla="*/ 0 w 1443"/>
                <a:gd name="T5" fmla="*/ 0 h 816"/>
                <a:gd name="T6" fmla="*/ 0 w 1443"/>
                <a:gd name="T7" fmla="*/ 0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9" name="Freeform 125"/>
            <p:cNvSpPr>
              <a:spLocks/>
            </p:cNvSpPr>
            <p:nvPr/>
          </p:nvSpPr>
          <p:spPr bwMode="auto">
            <a:xfrm flipH="1" flipV="1">
              <a:off x="2855" y="2728"/>
              <a:ext cx="342" cy="285"/>
            </a:xfrm>
            <a:custGeom>
              <a:avLst/>
              <a:gdLst>
                <a:gd name="T0" fmla="*/ 0 w 1443"/>
                <a:gd name="T1" fmla="*/ 0 h 816"/>
                <a:gd name="T2" fmla="*/ 0 w 1443"/>
                <a:gd name="T3" fmla="*/ 0 h 816"/>
                <a:gd name="T4" fmla="*/ 0 w 1443"/>
                <a:gd name="T5" fmla="*/ 0 h 816"/>
                <a:gd name="T6" fmla="*/ 0 w 1443"/>
                <a:gd name="T7" fmla="*/ 0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990" name="Group 126"/>
            <p:cNvGrpSpPr>
              <a:grpSpLocks/>
            </p:cNvGrpSpPr>
            <p:nvPr/>
          </p:nvGrpSpPr>
          <p:grpSpPr bwMode="auto">
            <a:xfrm>
              <a:off x="2886" y="1668"/>
              <a:ext cx="347" cy="285"/>
              <a:chOff x="2886" y="1668"/>
              <a:chExt cx="347" cy="285"/>
            </a:xfrm>
          </p:grpSpPr>
          <p:sp>
            <p:nvSpPr>
              <p:cNvPr id="40023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4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5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26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7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8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9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91" name="Group 134"/>
            <p:cNvGrpSpPr>
              <a:grpSpLocks/>
            </p:cNvGrpSpPr>
            <p:nvPr/>
          </p:nvGrpSpPr>
          <p:grpSpPr bwMode="auto">
            <a:xfrm>
              <a:off x="3524" y="1840"/>
              <a:ext cx="347" cy="285"/>
              <a:chOff x="2886" y="1668"/>
              <a:chExt cx="347" cy="285"/>
            </a:xfrm>
          </p:grpSpPr>
          <p:sp>
            <p:nvSpPr>
              <p:cNvPr id="40016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7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8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9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0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1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2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92" name="Group 142"/>
            <p:cNvGrpSpPr>
              <a:grpSpLocks/>
            </p:cNvGrpSpPr>
            <p:nvPr/>
          </p:nvGrpSpPr>
          <p:grpSpPr bwMode="auto">
            <a:xfrm>
              <a:off x="3291" y="3148"/>
              <a:ext cx="347" cy="285"/>
              <a:chOff x="2886" y="1668"/>
              <a:chExt cx="347" cy="285"/>
            </a:xfrm>
          </p:grpSpPr>
          <p:sp>
            <p:nvSpPr>
              <p:cNvPr id="40009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0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1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12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13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14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15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93" name="Group 150"/>
            <p:cNvGrpSpPr>
              <a:grpSpLocks/>
            </p:cNvGrpSpPr>
            <p:nvPr/>
          </p:nvGrpSpPr>
          <p:grpSpPr bwMode="auto">
            <a:xfrm>
              <a:off x="2853" y="3010"/>
              <a:ext cx="347" cy="285"/>
              <a:chOff x="2886" y="1668"/>
              <a:chExt cx="347" cy="285"/>
            </a:xfrm>
          </p:grpSpPr>
          <p:sp>
            <p:nvSpPr>
              <p:cNvPr id="40002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3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4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5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06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07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08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994" name="Group 158"/>
            <p:cNvGrpSpPr>
              <a:grpSpLocks/>
            </p:cNvGrpSpPr>
            <p:nvPr/>
          </p:nvGrpSpPr>
          <p:grpSpPr bwMode="auto">
            <a:xfrm>
              <a:off x="2440" y="3131"/>
              <a:ext cx="347" cy="285"/>
              <a:chOff x="2886" y="1668"/>
              <a:chExt cx="347" cy="285"/>
            </a:xfrm>
          </p:grpSpPr>
          <p:sp>
            <p:nvSpPr>
              <p:cNvPr id="39995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6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7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8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99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00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01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9938" name="Text Box 167"/>
          <p:cNvSpPr txBox="1">
            <a:spLocks noChangeArrowheads="1"/>
          </p:cNvSpPr>
          <p:nvPr/>
        </p:nvSpPr>
        <p:spPr bwMode="auto">
          <a:xfrm>
            <a:off x="1419118" y="125740"/>
            <a:ext cx="68836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eaLnBrk="1" hangingPunct="1">
              <a:defRPr sz="280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defRPr>
            </a:lvl1pPr>
            <a:lvl2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fontAlgn="base">
              <a:spcBef>
                <a:spcPct val="0"/>
              </a:spcBef>
              <a:spcAft>
                <a:spcPct val="0"/>
              </a:spcAft>
              <a:defRPr sz="3600"/>
            </a:lvl6pPr>
            <a:lvl7pPr marL="1033463" fontAlgn="base">
              <a:spcBef>
                <a:spcPct val="0"/>
              </a:spcBef>
              <a:spcAft>
                <a:spcPct val="0"/>
              </a:spcAft>
              <a:defRPr sz="3600"/>
            </a:lvl7pPr>
            <a:lvl8pPr marL="1490663" fontAlgn="base">
              <a:spcBef>
                <a:spcPct val="0"/>
              </a:spcBef>
              <a:spcAft>
                <a:spcPct val="0"/>
              </a:spcAft>
              <a:defRPr sz="3600"/>
            </a:lvl8pPr>
            <a:lvl9pPr marL="1947863" fontAlgn="base">
              <a:spcBef>
                <a:spcPct val="0"/>
              </a:spcBef>
              <a:spcAft>
                <a:spcPct val="0"/>
              </a:spcAft>
              <a:defRPr sz="3600"/>
            </a:lvl9pPr>
          </a:lstStyle>
          <a:p>
            <a:r>
              <a:rPr lang="en-US" dirty="0"/>
              <a:t>Internet Routing and forwarding</a:t>
            </a:r>
          </a:p>
        </p:txBody>
      </p:sp>
      <p:grpSp>
        <p:nvGrpSpPr>
          <p:cNvPr id="26" name="Group 170"/>
          <p:cNvGrpSpPr>
            <a:grpSpLocks/>
          </p:cNvGrpSpPr>
          <p:nvPr/>
        </p:nvGrpSpPr>
        <p:grpSpPr bwMode="auto">
          <a:xfrm>
            <a:off x="4360863" y="1292225"/>
            <a:ext cx="4435475" cy="641350"/>
            <a:chOff x="2782" y="912"/>
            <a:chExt cx="2794" cy="404"/>
          </a:xfrm>
        </p:grpSpPr>
        <p:sp>
          <p:nvSpPr>
            <p:cNvPr id="39943" name="Line 171"/>
            <p:cNvSpPr>
              <a:spLocks noChangeShapeType="1"/>
            </p:cNvSpPr>
            <p:nvPr/>
          </p:nvSpPr>
          <p:spPr bwMode="auto">
            <a:xfrm>
              <a:off x="2782" y="1117"/>
              <a:ext cx="1032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44" name="Text Box 172"/>
            <p:cNvSpPr txBox="1">
              <a:spLocks noChangeArrowheads="1"/>
            </p:cNvSpPr>
            <p:nvPr/>
          </p:nvSpPr>
          <p:spPr bwMode="auto">
            <a:xfrm>
              <a:off x="3532" y="912"/>
              <a:ext cx="204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CC0000"/>
                  </a:solidFill>
                </a:rPr>
                <a:t>routing algorithm determines</a:t>
              </a:r>
            </a:p>
            <a:p>
              <a:pPr eaLnBrk="1" hangingPunct="1"/>
              <a:r>
                <a:rPr lang="en-US" sz="1800">
                  <a:solidFill>
                    <a:srgbClr val="CC0000"/>
                  </a:solidFill>
                </a:rPr>
                <a:t>end-end-path through network</a:t>
              </a:r>
            </a:p>
          </p:txBody>
        </p:sp>
      </p:grpSp>
      <p:grpSp>
        <p:nvGrpSpPr>
          <p:cNvPr id="27" name="Group 173"/>
          <p:cNvGrpSpPr>
            <a:grpSpLocks/>
          </p:cNvGrpSpPr>
          <p:nvPr/>
        </p:nvGrpSpPr>
        <p:grpSpPr bwMode="auto">
          <a:xfrm>
            <a:off x="4424363" y="1979613"/>
            <a:ext cx="4308475" cy="641350"/>
            <a:chOff x="2782" y="912"/>
            <a:chExt cx="2714" cy="404"/>
          </a:xfrm>
        </p:grpSpPr>
        <p:sp>
          <p:nvSpPr>
            <p:cNvPr id="39941" name="Line 174"/>
            <p:cNvSpPr>
              <a:spLocks noChangeShapeType="1"/>
            </p:cNvSpPr>
            <p:nvPr/>
          </p:nvSpPr>
          <p:spPr bwMode="auto">
            <a:xfrm>
              <a:off x="2782" y="1117"/>
              <a:ext cx="1032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42" name="Text Box 175"/>
            <p:cNvSpPr txBox="1">
              <a:spLocks noChangeArrowheads="1"/>
            </p:cNvSpPr>
            <p:nvPr/>
          </p:nvSpPr>
          <p:spPr bwMode="auto">
            <a:xfrm>
              <a:off x="3532" y="912"/>
              <a:ext cx="19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CC0000"/>
                  </a:solidFill>
                </a:rPr>
                <a:t>forwarding table determines</a:t>
              </a:r>
            </a:p>
            <a:p>
              <a:pPr eaLnBrk="1" hangingPunct="1"/>
              <a:r>
                <a:rPr lang="en-US" sz="1800">
                  <a:solidFill>
                    <a:srgbClr val="CC0000"/>
                  </a:solidFill>
                </a:rPr>
                <a:t>local forwarding at this router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C8DA55-F1B6-1248-A85B-3582DACD4462}"/>
              </a:ext>
            </a:extLst>
          </p:cNvPr>
          <p:cNvSpPr txBox="1"/>
          <p:nvPr/>
        </p:nvSpPr>
        <p:spPr>
          <a:xfrm>
            <a:off x="467544" y="5527549"/>
            <a:ext cx="2524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itchFamily="34" charset="0"/>
              </a:rPr>
              <a:t>Routing Protocols:</a:t>
            </a:r>
          </a:p>
          <a:p>
            <a:r>
              <a:rPr lang="en-US" dirty="0">
                <a:solidFill>
                  <a:srgbClr val="0070C0"/>
                </a:solidFill>
                <a:latin typeface="Calibri" pitchFamily="34" charset="0"/>
              </a:rPr>
              <a:t>OSPF, BGP, IS-IS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F2EE08D-08C9-D743-AE3D-AA848BCDD26A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Book: Kurose and Ross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786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/>
              <a:t>Our lives back then..</a:t>
            </a:r>
          </a:p>
        </p:txBody>
      </p:sp>
    </p:spTree>
    <p:extLst>
      <p:ext uri="{BB962C8B-B14F-4D97-AF65-F5344CB8AC3E}">
        <p14:creationId xmlns:p14="http://schemas.microsoft.com/office/powerpoint/2010/main" val="387361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7" name="Group 55"/>
          <p:cNvGrpSpPr>
            <a:grpSpLocks/>
          </p:cNvGrpSpPr>
          <p:nvPr/>
        </p:nvGrpSpPr>
        <p:grpSpPr bwMode="auto">
          <a:xfrm>
            <a:off x="3062288" y="963613"/>
            <a:ext cx="4127500" cy="5326062"/>
            <a:chOff x="1929" y="607"/>
            <a:chExt cx="2600" cy="3355"/>
          </a:xfrm>
        </p:grpSpPr>
        <p:sp>
          <p:nvSpPr>
            <p:cNvPr id="45086" name="Rectangle 4"/>
            <p:cNvSpPr>
              <a:spLocks noChangeArrowheads="1"/>
            </p:cNvSpPr>
            <p:nvPr/>
          </p:nvSpPr>
          <p:spPr bwMode="auto">
            <a:xfrm>
              <a:off x="2040" y="868"/>
              <a:ext cx="2489" cy="303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87" name="Rectangle 5"/>
            <p:cNvSpPr>
              <a:spLocks noChangeArrowheads="1"/>
            </p:cNvSpPr>
            <p:nvPr/>
          </p:nvSpPr>
          <p:spPr bwMode="auto">
            <a:xfrm>
              <a:off x="1980" y="935"/>
              <a:ext cx="2489" cy="3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45088" name="Text Box 6"/>
            <p:cNvSpPr txBox="1">
              <a:spLocks noChangeArrowheads="1"/>
            </p:cNvSpPr>
            <p:nvPr/>
          </p:nvSpPr>
          <p:spPr bwMode="auto">
            <a:xfrm>
              <a:off x="1954" y="973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ver</a:t>
              </a:r>
              <a:endParaRPr lang="en-US"/>
            </a:p>
          </p:txBody>
        </p:sp>
        <p:sp>
          <p:nvSpPr>
            <p:cNvPr id="45089" name="Text Box 7"/>
            <p:cNvSpPr txBox="1">
              <a:spLocks noChangeArrowheads="1"/>
            </p:cNvSpPr>
            <p:nvPr/>
          </p:nvSpPr>
          <p:spPr bwMode="auto">
            <a:xfrm>
              <a:off x="3529" y="1012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length</a:t>
              </a:r>
            </a:p>
          </p:txBody>
        </p:sp>
        <p:sp>
          <p:nvSpPr>
            <p:cNvPr id="45090" name="Line 8"/>
            <p:cNvSpPr>
              <a:spLocks noChangeShapeType="1"/>
            </p:cNvSpPr>
            <p:nvPr/>
          </p:nvSpPr>
          <p:spPr bwMode="auto">
            <a:xfrm>
              <a:off x="1988" y="1261"/>
              <a:ext cx="2486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1" name="Line 9"/>
            <p:cNvSpPr>
              <a:spLocks noChangeShapeType="1"/>
            </p:cNvSpPr>
            <p:nvPr/>
          </p:nvSpPr>
          <p:spPr bwMode="auto">
            <a:xfrm flipH="1" flipV="1">
              <a:off x="3210" y="941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2" name="Text Box 10"/>
            <p:cNvSpPr txBox="1">
              <a:spLocks noChangeArrowheads="1"/>
            </p:cNvSpPr>
            <p:nvPr/>
          </p:nvSpPr>
          <p:spPr bwMode="auto">
            <a:xfrm>
              <a:off x="2922" y="607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32 bits</a:t>
              </a:r>
              <a:endParaRPr lang="en-US"/>
            </a:p>
          </p:txBody>
        </p:sp>
        <p:sp>
          <p:nvSpPr>
            <p:cNvPr id="45093" name="Line 11"/>
            <p:cNvSpPr>
              <a:spLocks noChangeShapeType="1"/>
            </p:cNvSpPr>
            <p:nvPr/>
          </p:nvSpPr>
          <p:spPr bwMode="auto">
            <a:xfrm>
              <a:off x="3552" y="762"/>
              <a:ext cx="899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4" name="Line 12"/>
            <p:cNvSpPr>
              <a:spLocks noChangeShapeType="1"/>
            </p:cNvSpPr>
            <p:nvPr/>
          </p:nvSpPr>
          <p:spPr bwMode="auto">
            <a:xfrm rot="10800000">
              <a:off x="1972" y="769"/>
              <a:ext cx="8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5" name="Text Box 13"/>
            <p:cNvSpPr txBox="1">
              <a:spLocks noChangeArrowheads="1"/>
            </p:cNvSpPr>
            <p:nvPr/>
          </p:nvSpPr>
          <p:spPr bwMode="auto">
            <a:xfrm>
              <a:off x="2606" y="2792"/>
              <a:ext cx="1351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/>
                <a:t>data </a:t>
              </a:r>
            </a:p>
            <a:p>
              <a:pPr algn="ctr" eaLnBrk="1" hangingPunct="1"/>
              <a:r>
                <a:rPr lang="en-US" sz="2000"/>
                <a:t>(variable length,</a:t>
              </a:r>
            </a:p>
            <a:p>
              <a:pPr algn="ctr" eaLnBrk="1" hangingPunct="1"/>
              <a:r>
                <a:rPr lang="en-US" sz="2000"/>
                <a:t>typically a TCP </a:t>
              </a:r>
            </a:p>
            <a:p>
              <a:pPr algn="ctr" eaLnBrk="1" hangingPunct="1"/>
              <a:r>
                <a:rPr lang="en-US" sz="2000"/>
                <a:t>or UDP segment)</a:t>
              </a:r>
              <a:endParaRPr lang="en-US"/>
            </a:p>
          </p:txBody>
        </p:sp>
        <p:sp>
          <p:nvSpPr>
            <p:cNvPr id="45096" name="Text Box 14"/>
            <p:cNvSpPr txBox="1">
              <a:spLocks noChangeArrowheads="1"/>
            </p:cNvSpPr>
            <p:nvPr/>
          </p:nvSpPr>
          <p:spPr bwMode="auto">
            <a:xfrm>
              <a:off x="1929" y="1320"/>
              <a:ext cx="13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16-bit identifier</a:t>
              </a:r>
              <a:endParaRPr lang="en-US" sz="2000"/>
            </a:p>
          </p:txBody>
        </p:sp>
        <p:sp>
          <p:nvSpPr>
            <p:cNvPr id="45097" name="Line 15"/>
            <p:cNvSpPr>
              <a:spLocks noChangeShapeType="1"/>
            </p:cNvSpPr>
            <p:nvPr/>
          </p:nvSpPr>
          <p:spPr bwMode="auto">
            <a:xfrm flipV="1">
              <a:off x="1984" y="22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8" name="Line 16"/>
            <p:cNvSpPr>
              <a:spLocks noChangeShapeType="1"/>
            </p:cNvSpPr>
            <p:nvPr/>
          </p:nvSpPr>
          <p:spPr bwMode="auto">
            <a:xfrm flipV="1">
              <a:off x="1984" y="25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99" name="Text Box 17"/>
            <p:cNvSpPr txBox="1">
              <a:spLocks noChangeArrowheads="1"/>
            </p:cNvSpPr>
            <p:nvPr/>
          </p:nvSpPr>
          <p:spPr bwMode="auto">
            <a:xfrm>
              <a:off x="3464" y="1549"/>
              <a:ext cx="8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header</a:t>
              </a:r>
            </a:p>
            <a:p>
              <a:pPr algn="ctr" eaLnBrk="1" hangingPunct="1"/>
              <a:r>
                <a:rPr lang="en-US" sz="1800"/>
                <a:t> checksum</a:t>
              </a:r>
            </a:p>
          </p:txBody>
        </p:sp>
        <p:sp>
          <p:nvSpPr>
            <p:cNvPr id="45100" name="Text Box 18"/>
            <p:cNvSpPr txBox="1">
              <a:spLocks noChangeArrowheads="1"/>
            </p:cNvSpPr>
            <p:nvPr/>
          </p:nvSpPr>
          <p:spPr bwMode="auto">
            <a:xfrm>
              <a:off x="2008" y="1531"/>
              <a:ext cx="54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time to</a:t>
              </a:r>
            </a:p>
            <a:p>
              <a:pPr algn="ctr" eaLnBrk="1" hangingPunct="1"/>
              <a:r>
                <a:rPr lang="en-US" sz="1800"/>
                <a:t>live</a:t>
              </a:r>
            </a:p>
          </p:txBody>
        </p:sp>
        <p:sp>
          <p:nvSpPr>
            <p:cNvPr id="45101" name="Text Box 19"/>
            <p:cNvSpPr txBox="1">
              <a:spLocks noChangeArrowheads="1"/>
            </p:cNvSpPr>
            <p:nvPr/>
          </p:nvSpPr>
          <p:spPr bwMode="auto">
            <a:xfrm>
              <a:off x="2369" y="1959"/>
              <a:ext cx="1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32 bit source IP address</a:t>
              </a:r>
              <a:endParaRPr lang="en-US"/>
            </a:p>
          </p:txBody>
        </p:sp>
        <p:sp>
          <p:nvSpPr>
            <p:cNvPr id="45102" name="Text Box 31"/>
            <p:cNvSpPr txBox="1">
              <a:spLocks noChangeArrowheads="1"/>
            </p:cNvSpPr>
            <p:nvPr/>
          </p:nvSpPr>
          <p:spPr bwMode="auto">
            <a:xfrm>
              <a:off x="2222" y="907"/>
              <a:ext cx="4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head.</a:t>
              </a:r>
            </a:p>
            <a:p>
              <a:pPr algn="ctr" eaLnBrk="1" hangingPunct="1"/>
              <a:r>
                <a:rPr lang="en-US" sz="1800"/>
                <a:t>len</a:t>
              </a:r>
              <a:endParaRPr lang="en-US"/>
            </a:p>
          </p:txBody>
        </p:sp>
        <p:sp>
          <p:nvSpPr>
            <p:cNvPr id="45103" name="Text Box 32"/>
            <p:cNvSpPr txBox="1">
              <a:spLocks noChangeArrowheads="1"/>
            </p:cNvSpPr>
            <p:nvPr/>
          </p:nvSpPr>
          <p:spPr bwMode="auto">
            <a:xfrm>
              <a:off x="2646" y="901"/>
              <a:ext cx="5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type of</a:t>
              </a:r>
            </a:p>
            <a:p>
              <a:pPr algn="ctr" eaLnBrk="1" hangingPunct="1"/>
              <a:r>
                <a:rPr lang="en-US" sz="1800"/>
                <a:t>service</a:t>
              </a:r>
              <a:endParaRPr lang="en-US"/>
            </a:p>
          </p:txBody>
        </p:sp>
        <p:sp>
          <p:nvSpPr>
            <p:cNvPr id="45104" name="Line 33"/>
            <p:cNvSpPr>
              <a:spLocks noChangeShapeType="1"/>
            </p:cNvSpPr>
            <p:nvPr/>
          </p:nvSpPr>
          <p:spPr bwMode="auto">
            <a:xfrm flipH="1" flipV="1">
              <a:off x="2646" y="938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5" name="Line 34"/>
            <p:cNvSpPr>
              <a:spLocks noChangeShapeType="1"/>
            </p:cNvSpPr>
            <p:nvPr/>
          </p:nvSpPr>
          <p:spPr bwMode="auto">
            <a:xfrm flipH="1" flipV="1">
              <a:off x="2259" y="944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6" name="Line 37"/>
            <p:cNvSpPr>
              <a:spLocks noChangeShapeType="1"/>
            </p:cNvSpPr>
            <p:nvPr/>
          </p:nvSpPr>
          <p:spPr bwMode="auto">
            <a:xfrm flipH="1" flipV="1">
              <a:off x="3210" y="1265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7" name="Text Box 38"/>
            <p:cNvSpPr txBox="1">
              <a:spLocks noChangeArrowheads="1"/>
            </p:cNvSpPr>
            <p:nvPr/>
          </p:nvSpPr>
          <p:spPr bwMode="auto">
            <a:xfrm>
              <a:off x="3117" y="1314"/>
              <a:ext cx="4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flgs</a:t>
              </a:r>
              <a:endParaRPr lang="en-US" sz="2000"/>
            </a:p>
          </p:txBody>
        </p:sp>
        <p:sp>
          <p:nvSpPr>
            <p:cNvPr id="45108" name="Line 39"/>
            <p:cNvSpPr>
              <a:spLocks noChangeShapeType="1"/>
            </p:cNvSpPr>
            <p:nvPr/>
          </p:nvSpPr>
          <p:spPr bwMode="auto">
            <a:xfrm flipH="1" flipV="1">
              <a:off x="3504" y="125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09" name="Text Box 40"/>
            <p:cNvSpPr txBox="1">
              <a:spLocks noChangeArrowheads="1"/>
            </p:cNvSpPr>
            <p:nvPr/>
          </p:nvSpPr>
          <p:spPr bwMode="auto">
            <a:xfrm>
              <a:off x="3531" y="1230"/>
              <a:ext cx="90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fragment</a:t>
              </a:r>
            </a:p>
            <a:p>
              <a:pPr algn="ctr" eaLnBrk="1" hangingPunct="1"/>
              <a:r>
                <a:rPr lang="en-US" sz="1800"/>
                <a:t> offset</a:t>
              </a:r>
              <a:endParaRPr lang="en-US" sz="2000"/>
            </a:p>
          </p:txBody>
        </p:sp>
        <p:sp>
          <p:nvSpPr>
            <p:cNvPr id="45110" name="Line 43"/>
            <p:cNvSpPr>
              <a:spLocks noChangeShapeType="1"/>
            </p:cNvSpPr>
            <p:nvPr/>
          </p:nvSpPr>
          <p:spPr bwMode="auto">
            <a:xfrm flipV="1">
              <a:off x="1984" y="1581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1" name="Line 44"/>
            <p:cNvSpPr>
              <a:spLocks noChangeShapeType="1"/>
            </p:cNvSpPr>
            <p:nvPr/>
          </p:nvSpPr>
          <p:spPr bwMode="auto">
            <a:xfrm flipH="1" flipV="1">
              <a:off x="3210" y="1583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2" name="Line 45"/>
            <p:cNvSpPr>
              <a:spLocks noChangeShapeType="1"/>
            </p:cNvSpPr>
            <p:nvPr/>
          </p:nvSpPr>
          <p:spPr bwMode="auto">
            <a:xfrm flipV="1">
              <a:off x="1972" y="19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3" name="Text Box 46"/>
            <p:cNvSpPr txBox="1">
              <a:spLocks noChangeArrowheads="1"/>
            </p:cNvSpPr>
            <p:nvPr/>
          </p:nvSpPr>
          <p:spPr bwMode="auto">
            <a:xfrm>
              <a:off x="2668" y="1525"/>
              <a:ext cx="4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upper</a:t>
              </a:r>
            </a:p>
            <a:p>
              <a:pPr algn="ctr" eaLnBrk="1" hangingPunct="1"/>
              <a:r>
                <a:rPr lang="en-US" sz="1800"/>
                <a:t> layer</a:t>
              </a:r>
            </a:p>
          </p:txBody>
        </p:sp>
        <p:sp>
          <p:nvSpPr>
            <p:cNvPr id="45114" name="Line 47"/>
            <p:cNvSpPr>
              <a:spLocks noChangeShapeType="1"/>
            </p:cNvSpPr>
            <p:nvPr/>
          </p:nvSpPr>
          <p:spPr bwMode="auto">
            <a:xfrm flipH="1" flipV="1">
              <a:off x="2610" y="158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5" name="Text Box 49"/>
            <p:cNvSpPr txBox="1">
              <a:spLocks noChangeArrowheads="1"/>
            </p:cNvSpPr>
            <p:nvPr/>
          </p:nvSpPr>
          <p:spPr bwMode="auto">
            <a:xfrm>
              <a:off x="2262" y="2235"/>
              <a:ext cx="19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32 bit destination IP address</a:t>
              </a:r>
              <a:endParaRPr lang="en-US"/>
            </a:p>
          </p:txBody>
        </p:sp>
        <p:sp>
          <p:nvSpPr>
            <p:cNvPr id="45116" name="Line 50"/>
            <p:cNvSpPr>
              <a:spLocks noChangeShapeType="1"/>
            </p:cNvSpPr>
            <p:nvPr/>
          </p:nvSpPr>
          <p:spPr bwMode="auto">
            <a:xfrm flipV="1">
              <a:off x="1984" y="2787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17" name="Text Box 51"/>
            <p:cNvSpPr txBox="1">
              <a:spLocks noChangeArrowheads="1"/>
            </p:cNvSpPr>
            <p:nvPr/>
          </p:nvSpPr>
          <p:spPr bwMode="auto">
            <a:xfrm>
              <a:off x="2673" y="2529"/>
              <a:ext cx="10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options (if any)</a:t>
              </a:r>
              <a:endParaRPr lang="en-US"/>
            </a:p>
          </p:txBody>
        </p:sp>
      </p:grp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0"/>
            <a:ext cx="7772400" cy="78105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IPv4 Packet format</a:t>
            </a:r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768350" y="858838"/>
            <a:ext cx="2501900" cy="792162"/>
            <a:chOff x="484" y="541"/>
            <a:chExt cx="1576" cy="499"/>
          </a:xfrm>
        </p:grpSpPr>
        <p:sp>
          <p:nvSpPr>
            <p:cNvPr id="45084" name="Text Box 20"/>
            <p:cNvSpPr txBox="1">
              <a:spLocks noChangeArrowheads="1"/>
            </p:cNvSpPr>
            <p:nvPr/>
          </p:nvSpPr>
          <p:spPr bwMode="auto">
            <a:xfrm>
              <a:off x="484" y="541"/>
              <a:ext cx="13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US" sz="1800"/>
                <a:t>IP protocol version</a:t>
              </a:r>
            </a:p>
            <a:p>
              <a:pPr algn="r" eaLnBrk="1" hangingPunct="1"/>
              <a:r>
                <a:rPr lang="en-US" sz="1800"/>
                <a:t>number</a:t>
              </a:r>
              <a:endParaRPr lang="en-US" sz="1000"/>
            </a:p>
          </p:txBody>
        </p:sp>
        <p:sp>
          <p:nvSpPr>
            <p:cNvPr id="45085" name="Line 23"/>
            <p:cNvSpPr>
              <a:spLocks noChangeShapeType="1"/>
            </p:cNvSpPr>
            <p:nvPr/>
          </p:nvSpPr>
          <p:spPr bwMode="auto">
            <a:xfrm>
              <a:off x="1727" y="749"/>
              <a:ext cx="333" cy="2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1258888" y="1406525"/>
            <a:ext cx="2416175" cy="641350"/>
            <a:chOff x="793" y="886"/>
            <a:chExt cx="1522" cy="404"/>
          </a:xfrm>
        </p:grpSpPr>
        <p:sp>
          <p:nvSpPr>
            <p:cNvPr id="45082" name="Text Box 21"/>
            <p:cNvSpPr txBox="1">
              <a:spLocks noChangeArrowheads="1"/>
            </p:cNvSpPr>
            <p:nvPr/>
          </p:nvSpPr>
          <p:spPr bwMode="auto">
            <a:xfrm>
              <a:off x="793" y="886"/>
              <a:ext cx="9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US" sz="1800"/>
                <a:t>header length</a:t>
              </a:r>
            </a:p>
            <a:p>
              <a:pPr algn="r" eaLnBrk="1" hangingPunct="1"/>
              <a:r>
                <a:rPr lang="en-US" sz="1800"/>
                <a:t> (bytes)</a:t>
              </a:r>
              <a:endParaRPr lang="en-US" sz="1000"/>
            </a:p>
          </p:txBody>
        </p:sp>
        <p:sp>
          <p:nvSpPr>
            <p:cNvPr id="45083" name="Line 24"/>
            <p:cNvSpPr>
              <a:spLocks noChangeShapeType="1"/>
            </p:cNvSpPr>
            <p:nvPr/>
          </p:nvSpPr>
          <p:spPr bwMode="auto">
            <a:xfrm>
              <a:off x="1745" y="1100"/>
              <a:ext cx="570" cy="9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727075" y="2732088"/>
            <a:ext cx="3624263" cy="1592262"/>
            <a:chOff x="458" y="1721"/>
            <a:chExt cx="2283" cy="1003"/>
          </a:xfrm>
        </p:grpSpPr>
        <p:sp>
          <p:nvSpPr>
            <p:cNvPr id="45080" name="Text Box 27"/>
            <p:cNvSpPr txBox="1">
              <a:spLocks noChangeArrowheads="1"/>
            </p:cNvSpPr>
            <p:nvPr/>
          </p:nvSpPr>
          <p:spPr bwMode="auto">
            <a:xfrm>
              <a:off x="458" y="2320"/>
              <a:ext cx="14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US" sz="1800"/>
                <a:t>upper layer protocol</a:t>
              </a:r>
            </a:p>
            <a:p>
              <a:pPr algn="r" eaLnBrk="1" hangingPunct="1"/>
              <a:r>
                <a:rPr lang="en-US" sz="1800"/>
                <a:t>to deliver payload to</a:t>
              </a:r>
            </a:p>
          </p:txBody>
        </p:sp>
        <p:sp>
          <p:nvSpPr>
            <p:cNvPr id="45081" name="Line 28"/>
            <p:cNvSpPr>
              <a:spLocks noChangeShapeType="1"/>
            </p:cNvSpPr>
            <p:nvPr/>
          </p:nvSpPr>
          <p:spPr bwMode="auto">
            <a:xfrm flipV="1">
              <a:off x="1817" y="1721"/>
              <a:ext cx="924" cy="7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6846888" y="1054100"/>
            <a:ext cx="2176462" cy="735013"/>
            <a:chOff x="4313" y="664"/>
            <a:chExt cx="1371" cy="463"/>
          </a:xfrm>
        </p:grpSpPr>
        <p:sp>
          <p:nvSpPr>
            <p:cNvPr id="45078" name="Text Box 26"/>
            <p:cNvSpPr txBox="1">
              <a:spLocks noChangeArrowheads="1"/>
            </p:cNvSpPr>
            <p:nvPr/>
          </p:nvSpPr>
          <p:spPr bwMode="auto">
            <a:xfrm>
              <a:off x="4648" y="664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total datagram</a:t>
              </a:r>
            </a:p>
            <a:p>
              <a:pPr eaLnBrk="1" hangingPunct="1"/>
              <a:r>
                <a:rPr lang="en-US" sz="1800"/>
                <a:t>length (bytes)</a:t>
              </a:r>
            </a:p>
          </p:txBody>
        </p:sp>
        <p:sp>
          <p:nvSpPr>
            <p:cNvPr id="45079" name="Line 30"/>
            <p:cNvSpPr>
              <a:spLocks noChangeShapeType="1"/>
            </p:cNvSpPr>
            <p:nvPr/>
          </p:nvSpPr>
          <p:spPr bwMode="auto">
            <a:xfrm flipH="1">
              <a:off x="4313" y="869"/>
              <a:ext cx="402" cy="2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1293813" y="1760538"/>
            <a:ext cx="3028950" cy="565150"/>
            <a:chOff x="815" y="1109"/>
            <a:chExt cx="1908" cy="356"/>
          </a:xfrm>
        </p:grpSpPr>
        <p:sp>
          <p:nvSpPr>
            <p:cNvPr id="45076" name="Text Box 35"/>
            <p:cNvSpPr txBox="1">
              <a:spLocks noChangeArrowheads="1"/>
            </p:cNvSpPr>
            <p:nvPr/>
          </p:nvSpPr>
          <p:spPr bwMode="auto">
            <a:xfrm>
              <a:off x="815" y="1234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ja-JP" altLang="en-US" sz="1800"/>
                <a:t>“</a:t>
              </a:r>
              <a:r>
                <a:rPr lang="en-US" altLang="ja-JP" sz="1800"/>
                <a:t>type</a:t>
              </a:r>
              <a:r>
                <a:rPr lang="ja-JP" altLang="en-US" sz="1800"/>
                <a:t>”</a:t>
              </a:r>
              <a:r>
                <a:rPr lang="en-US" altLang="ja-JP" sz="1800"/>
                <a:t> of data </a:t>
              </a:r>
              <a:endParaRPr lang="en-US" sz="1000"/>
            </a:p>
          </p:txBody>
        </p:sp>
        <p:sp>
          <p:nvSpPr>
            <p:cNvPr id="45077" name="Line 36"/>
            <p:cNvSpPr>
              <a:spLocks noChangeShapeType="1"/>
            </p:cNvSpPr>
            <p:nvPr/>
          </p:nvSpPr>
          <p:spPr bwMode="auto">
            <a:xfrm flipV="1">
              <a:off x="1757" y="1109"/>
              <a:ext cx="966" cy="2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4951413" y="1787525"/>
            <a:ext cx="4102100" cy="915988"/>
            <a:chOff x="3119" y="1126"/>
            <a:chExt cx="2584" cy="577"/>
          </a:xfrm>
        </p:grpSpPr>
        <p:sp>
          <p:nvSpPr>
            <p:cNvPr id="45072" name="Text Box 25"/>
            <p:cNvSpPr txBox="1">
              <a:spLocks noChangeArrowheads="1"/>
            </p:cNvSpPr>
            <p:nvPr/>
          </p:nvSpPr>
          <p:spPr bwMode="auto">
            <a:xfrm>
              <a:off x="4667" y="1126"/>
              <a:ext cx="103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for</a:t>
              </a:r>
            </a:p>
            <a:p>
              <a:pPr eaLnBrk="1" hangingPunct="1"/>
              <a:r>
                <a:rPr lang="en-US" sz="1800"/>
                <a:t>fragmentation/</a:t>
              </a:r>
            </a:p>
            <a:p>
              <a:pPr eaLnBrk="1" hangingPunct="1"/>
              <a:r>
                <a:rPr lang="en-US" sz="1800"/>
                <a:t>reassembly</a:t>
              </a:r>
            </a:p>
          </p:txBody>
        </p:sp>
        <p:sp>
          <p:nvSpPr>
            <p:cNvPr id="45073" name="Line 29"/>
            <p:cNvSpPr>
              <a:spLocks noChangeShapeType="1"/>
            </p:cNvSpPr>
            <p:nvPr/>
          </p:nvSpPr>
          <p:spPr bwMode="auto">
            <a:xfrm flipH="1">
              <a:off x="3443" y="1415"/>
              <a:ext cx="1284" cy="1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4" name="Line 41"/>
            <p:cNvSpPr>
              <a:spLocks noChangeShapeType="1"/>
            </p:cNvSpPr>
            <p:nvPr/>
          </p:nvSpPr>
          <p:spPr bwMode="auto">
            <a:xfrm flipH="1" flipV="1">
              <a:off x="4301" y="1349"/>
              <a:ext cx="414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75" name="Line 42"/>
            <p:cNvSpPr>
              <a:spLocks noChangeShapeType="1"/>
            </p:cNvSpPr>
            <p:nvPr/>
          </p:nvSpPr>
          <p:spPr bwMode="auto">
            <a:xfrm flipH="1">
              <a:off x="3119" y="1421"/>
              <a:ext cx="1584" cy="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1019175" y="2406650"/>
            <a:ext cx="2398713" cy="1190625"/>
            <a:chOff x="642" y="1516"/>
            <a:chExt cx="1511" cy="750"/>
          </a:xfrm>
        </p:grpSpPr>
        <p:sp>
          <p:nvSpPr>
            <p:cNvPr id="45070" name="Text Box 22"/>
            <p:cNvSpPr txBox="1">
              <a:spLocks noChangeArrowheads="1"/>
            </p:cNvSpPr>
            <p:nvPr/>
          </p:nvSpPr>
          <p:spPr bwMode="auto">
            <a:xfrm>
              <a:off x="642" y="1516"/>
              <a:ext cx="120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US" sz="1800"/>
                <a:t>max number</a:t>
              </a:r>
            </a:p>
            <a:p>
              <a:pPr algn="r" eaLnBrk="1" hangingPunct="1"/>
              <a:r>
                <a:rPr lang="en-US" sz="1800"/>
                <a:t>remaining hops</a:t>
              </a:r>
            </a:p>
            <a:p>
              <a:pPr algn="r" eaLnBrk="1" hangingPunct="1"/>
              <a:r>
                <a:rPr lang="en-US" sz="1800"/>
                <a:t>(decremented at </a:t>
              </a:r>
            </a:p>
            <a:p>
              <a:pPr algn="r" eaLnBrk="1" hangingPunct="1"/>
              <a:r>
                <a:rPr lang="en-US" sz="1800"/>
                <a:t>each router)</a:t>
              </a:r>
            </a:p>
          </p:txBody>
        </p:sp>
        <p:sp>
          <p:nvSpPr>
            <p:cNvPr id="45071" name="Line 48"/>
            <p:cNvSpPr>
              <a:spLocks noChangeShapeType="1"/>
            </p:cNvSpPr>
            <p:nvPr/>
          </p:nvSpPr>
          <p:spPr bwMode="auto">
            <a:xfrm>
              <a:off x="1805" y="1700"/>
              <a:ext cx="348" cy="5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63"/>
          <p:cNvGrpSpPr>
            <a:grpSpLocks/>
          </p:cNvGrpSpPr>
          <p:nvPr/>
        </p:nvGrpSpPr>
        <p:grpSpPr bwMode="auto">
          <a:xfrm>
            <a:off x="6532563" y="3987800"/>
            <a:ext cx="2508250" cy="1465263"/>
            <a:chOff x="4115" y="2512"/>
            <a:chExt cx="1580" cy="923"/>
          </a:xfrm>
        </p:grpSpPr>
        <p:sp>
          <p:nvSpPr>
            <p:cNvPr id="45068" name="Text Box 52"/>
            <p:cNvSpPr txBox="1">
              <a:spLocks noChangeArrowheads="1"/>
            </p:cNvSpPr>
            <p:nvPr/>
          </p:nvSpPr>
          <p:spPr bwMode="auto">
            <a:xfrm>
              <a:off x="4595" y="2512"/>
              <a:ext cx="110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/>
                <a:t>e.g. timestamp,</a:t>
              </a:r>
            </a:p>
            <a:p>
              <a:pPr eaLnBrk="1" hangingPunct="1"/>
              <a:r>
                <a:rPr lang="en-US" sz="1800"/>
                <a:t>record route</a:t>
              </a:r>
            </a:p>
            <a:p>
              <a:pPr eaLnBrk="1" hangingPunct="1"/>
              <a:r>
                <a:rPr lang="en-US" sz="1800"/>
                <a:t>taken, specify</a:t>
              </a:r>
            </a:p>
            <a:p>
              <a:pPr eaLnBrk="1" hangingPunct="1"/>
              <a:r>
                <a:rPr lang="en-US" sz="1800"/>
                <a:t>list of routers </a:t>
              </a:r>
            </a:p>
            <a:p>
              <a:pPr eaLnBrk="1" hangingPunct="1"/>
              <a:r>
                <a:rPr lang="en-US" sz="1800"/>
                <a:t>to visit.</a:t>
              </a:r>
            </a:p>
          </p:txBody>
        </p:sp>
        <p:sp>
          <p:nvSpPr>
            <p:cNvPr id="45069" name="Line 53"/>
            <p:cNvSpPr>
              <a:spLocks noChangeShapeType="1"/>
            </p:cNvSpPr>
            <p:nvPr/>
          </p:nvSpPr>
          <p:spPr bwMode="auto">
            <a:xfrm flipH="1">
              <a:off x="4115" y="2651"/>
              <a:ext cx="516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5542" name="Rectangle 54"/>
          <p:cNvSpPr>
            <a:spLocks noChangeArrowheads="1"/>
          </p:cNvSpPr>
          <p:nvPr/>
        </p:nvSpPr>
        <p:spPr bwMode="auto">
          <a:xfrm>
            <a:off x="244475" y="4595813"/>
            <a:ext cx="2620963" cy="160655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</a:pPr>
            <a:r>
              <a:rPr lang="en-US" sz="2000" i="1">
                <a:solidFill>
                  <a:srgbClr val="CC0000"/>
                </a:solidFill>
              </a:rPr>
              <a:t>how much overhead?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000"/>
              <a:t>20 bytes of TCP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000"/>
              <a:t>20 bytes of IP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</a:pPr>
            <a:r>
              <a:rPr lang="en-US" sz="2000"/>
              <a:t>= 40 bytes + app layer overhead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209E4D-FC5B-8549-A11B-E709CDDD0B17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Book: Kurose and Ross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53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7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5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E8C7-2B0F-BB45-AF9D-9A8694035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2204864"/>
            <a:ext cx="7772400" cy="1470025"/>
          </a:xfrm>
        </p:spPr>
        <p:txBody>
          <a:bodyPr/>
          <a:lstStyle/>
          <a:p>
            <a:r>
              <a:rPr lang="en-US" dirty="0"/>
              <a:t>Now, the magic begins with the Internet !</a:t>
            </a:r>
          </a:p>
        </p:txBody>
      </p:sp>
    </p:spTree>
    <p:extLst>
      <p:ext uri="{BB962C8B-B14F-4D97-AF65-F5344CB8AC3E}">
        <p14:creationId xmlns:p14="http://schemas.microsoft.com/office/powerpoint/2010/main" val="1151227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5673-9291-DF47-B8F0-8D844A3F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431711" cy="762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Now it’s Hyper connected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C44F7-9812-6441-B7C7-29CA0A75F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667105" cy="3284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C3DF8-1EC4-D541-905E-1239A2BB944F}"/>
              </a:ext>
            </a:extLst>
          </p:cNvPr>
          <p:cNvSpPr txBox="1"/>
          <p:nvPr/>
        </p:nvSpPr>
        <p:spPr>
          <a:xfrm>
            <a:off x="755576" y="5176440"/>
            <a:ext cx="7915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itchFamily="34" charset="0"/>
              </a:rPr>
              <a:t>You can connect to any device over any network – as long as </a:t>
            </a:r>
          </a:p>
          <a:p>
            <a:r>
              <a:rPr lang="en-US" dirty="0">
                <a:solidFill>
                  <a:srgbClr val="0070C0"/>
                </a:solidFill>
                <a:latin typeface="Calibri" pitchFamily="34" charset="0"/>
              </a:rPr>
              <a:t>It supports the Internet</a:t>
            </a:r>
          </a:p>
        </p:txBody>
      </p:sp>
    </p:spTree>
    <p:extLst>
      <p:ext uri="{BB962C8B-B14F-4D97-AF65-F5344CB8AC3E}">
        <p14:creationId xmlns:p14="http://schemas.microsoft.com/office/powerpoint/2010/main" val="13599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B68A92-98A9-1947-9316-B17BC997B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2132856"/>
            <a:ext cx="8208912" cy="14700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It can carry data for any application!</a:t>
            </a:r>
            <a:b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2800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and</a:t>
            </a:r>
            <a:b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sz="2800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Any application can be coded in terms of 0s and 1s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44551-E861-9143-B74C-F6801A4261C1}"/>
              </a:ext>
            </a:extLst>
          </p:cNvPr>
          <p:cNvSpPr txBox="1"/>
          <p:nvPr/>
        </p:nvSpPr>
        <p:spPr>
          <a:xfrm>
            <a:off x="2699792" y="188640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itchFamily="34" charset="0"/>
              </a:rPr>
              <a:t>WoW! The Internet</a:t>
            </a:r>
          </a:p>
        </p:txBody>
      </p:sp>
    </p:spTree>
    <p:extLst>
      <p:ext uri="{BB962C8B-B14F-4D97-AF65-F5344CB8AC3E}">
        <p14:creationId xmlns:p14="http://schemas.microsoft.com/office/powerpoint/2010/main" val="378831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5AEBA4-97AD-E943-B112-9EF934BC82A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Voice over IP</a:t>
            </a:r>
          </a:p>
        </p:txBody>
      </p:sp>
      <p:pic>
        <p:nvPicPr>
          <p:cNvPr id="8194" name="Picture 2" descr="Applications of VOIP - Use Cases for Different Industries - VOISIP  Telecommunications LTD">
            <a:extLst>
              <a:ext uri="{FF2B5EF4-FFF2-40B4-BE49-F238E27FC236}">
                <a16:creationId xmlns:a16="http://schemas.microsoft.com/office/drawing/2014/main" id="{5418AAC6-67CF-1049-8AFA-2805BF615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28829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5AF88-E256-5641-A48D-3265BE6A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74" y="1256988"/>
            <a:ext cx="4631878" cy="2885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58864-6C1E-954E-98BF-3D00E4AB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492" y="4492317"/>
            <a:ext cx="3151138" cy="21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8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5AEBA4-97AD-E943-B112-9EF934BC82A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Video Conferencing over 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002757-39FB-B140-8B98-9483FAE6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6408712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23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13D-8F47-D94C-87B8-286C589075F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Over the Top Platform (OTT) Apps – over the Internet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59378-B035-914C-A169-19AF9201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0" y="1916832"/>
            <a:ext cx="8429665" cy="31683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B78183-9E2F-ED4F-9D5E-DA5250129194}"/>
              </a:ext>
            </a:extLst>
          </p:cNvPr>
          <p:cNvSpPr/>
          <p:nvPr/>
        </p:nvSpPr>
        <p:spPr>
          <a:xfrm>
            <a:off x="362815" y="5635877"/>
            <a:ext cx="8409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over-the-top (OTT) media service is a 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 tooltip="Streaming med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streaming media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 offered 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 tooltip="Direct-to-consum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directly to viewers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via the 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 tooltip="Inter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Internet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bypassing 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 tooltip="Cable televi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cable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 tooltip="Broadcast televi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broadcast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 tooltip="Satellite televis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satellite television</a:t>
            </a:r>
            <a:r>
              <a:rPr lang="en-IN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platforms</a:t>
            </a:r>
            <a:endParaRPr lang="en-US" b="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1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A44F-7D6B-E14F-8C40-318117C05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all applications on mobile handset use the Internet for communication</a:t>
            </a:r>
          </a:p>
          <a:p>
            <a:r>
              <a:rPr lang="en-US" dirty="0"/>
              <a:t>Internet connection on Mobile</a:t>
            </a:r>
          </a:p>
          <a:p>
            <a:pPr lvl="1"/>
            <a:r>
              <a:rPr lang="en-US" dirty="0"/>
              <a:t>Using cellular network</a:t>
            </a:r>
          </a:p>
          <a:p>
            <a:pPr lvl="1"/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Without Internet on smart mobile phone</a:t>
            </a:r>
          </a:p>
          <a:p>
            <a:pPr lvl="1"/>
            <a:r>
              <a:rPr lang="en-US" dirty="0"/>
              <a:t>It becomes old feature phone – only for voice calling and SMS</a:t>
            </a:r>
          </a:p>
          <a:p>
            <a:r>
              <a:rPr lang="en-US" dirty="0"/>
              <a:t>With Internet, mobile phone becomes</a:t>
            </a:r>
          </a:p>
          <a:p>
            <a:pPr lvl="1"/>
            <a:r>
              <a:rPr lang="en-US" dirty="0"/>
              <a:t>A powerful computer – that supports millions of applications</a:t>
            </a:r>
          </a:p>
          <a:p>
            <a:r>
              <a:rPr lang="en-US" dirty="0"/>
              <a:t>Mobile (Smart) phones are available everywhere – Internet is available everywhere </a:t>
            </a:r>
            <a:r>
              <a:rPr lang="en-US" dirty="0">
                <a:sym typeface="Wingdings" pitchFamily="2" charset="2"/>
              </a:rPr>
              <a:t> Users can run million of applications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7C3A41-2879-2649-9ED4-FF28DEC70BF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Mobile Phones use Internet</a:t>
            </a:r>
          </a:p>
        </p:txBody>
      </p:sp>
    </p:spTree>
    <p:extLst>
      <p:ext uri="{BB962C8B-B14F-4D97-AF65-F5344CB8AC3E}">
        <p14:creationId xmlns:p14="http://schemas.microsoft.com/office/powerpoint/2010/main" val="1291528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CDCE-1162-3948-920C-08D4EC1D4CA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Lecture Summary</a:t>
            </a:r>
            <a:endParaRPr lang="en-US" sz="3200" dirty="0">
              <a:solidFill>
                <a:srgbClr val="FF0000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D7C8-E3A6-A04E-AE5A-EA718FA2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has changed the world of communication – Telecommunication</a:t>
            </a:r>
          </a:p>
          <a:p>
            <a:r>
              <a:rPr lang="en-US" dirty="0"/>
              <a:t>It is available in every part of the world – It reaches to over 59% of world population</a:t>
            </a:r>
          </a:p>
          <a:p>
            <a:r>
              <a:rPr lang="en-US" dirty="0"/>
              <a:t>It is an interconnect technology – It can be carried over a large number of existing communication technologies </a:t>
            </a:r>
          </a:p>
          <a:p>
            <a:r>
              <a:rPr lang="en-US" dirty="0"/>
              <a:t>It is a packet based technology</a:t>
            </a:r>
          </a:p>
          <a:p>
            <a:pPr lvl="1"/>
            <a:r>
              <a:rPr lang="en-US" dirty="0"/>
              <a:t>Packets can carry any information/content that can be digitized </a:t>
            </a:r>
          </a:p>
          <a:p>
            <a:r>
              <a:rPr lang="en-US" dirty="0"/>
              <a:t>Extreme flexibility – can run over diverse conditions – low bandwidth, high packet drops </a:t>
            </a:r>
            <a:r>
              <a:rPr lang="en-US" dirty="0" err="1"/>
              <a:t>etc</a:t>
            </a:r>
            <a:r>
              <a:rPr lang="en-US" dirty="0"/>
              <a:t>  </a:t>
            </a:r>
          </a:p>
          <a:p>
            <a:r>
              <a:rPr lang="en-US" dirty="0"/>
              <a:t>It forms the core of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22558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64C07-8F5F-2F44-939E-6F45B5A07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37D33B-7886-CC48-B85C-47348928D3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ED19-B7B6-654A-B4B5-C79D0572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Just about 20 years back!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C2C0A-F21C-A446-98B1-4D5A44B23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4" y="1628800"/>
            <a:ext cx="840693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5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1" y="188640"/>
            <a:ext cx="8394877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The Internet is very important for us!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…has changed computer science</a:t>
            </a:r>
          </a:p>
          <a:p>
            <a:r>
              <a:rPr lang="en-US" dirty="0"/>
              <a:t>…has changed our lives</a:t>
            </a:r>
          </a:p>
          <a:p>
            <a:r>
              <a:rPr lang="en-US" dirty="0"/>
              <a:t>…has made the world flat</a:t>
            </a:r>
          </a:p>
          <a:p>
            <a:r>
              <a:rPr lang="en-US" dirty="0"/>
              <a:t>…helped us tremendously to gain employment (IT Industry)</a:t>
            </a:r>
          </a:p>
          <a:p>
            <a:r>
              <a:rPr lang="en-US" dirty="0"/>
              <a:t>…There has never been such a powerful Telecom technology</a:t>
            </a:r>
          </a:p>
          <a:p>
            <a:r>
              <a:rPr lang="en-US" dirty="0"/>
              <a:t>…Every device is getting connected to it </a:t>
            </a:r>
          </a:p>
          <a:p>
            <a:r>
              <a:rPr lang="en-US" dirty="0"/>
              <a:t>…Its very simple technology</a:t>
            </a:r>
          </a:p>
          <a:p>
            <a:r>
              <a:rPr lang="en-US" dirty="0"/>
              <a:t>…it will remain in existence for many decades </a:t>
            </a:r>
          </a:p>
          <a:p>
            <a:r>
              <a:rPr lang="en-US" dirty="0"/>
              <a:t>…</a:t>
            </a:r>
            <a:r>
              <a:rPr lang="en-US" dirty="0">
                <a:solidFill>
                  <a:srgbClr val="FF0000"/>
                </a:solidFill>
              </a:rPr>
              <a:t>lastly, it is very important for you to learn it as an engineer … as it will touch all domains of your work and study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40CE-C429-5348-BAAA-0813910B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14" y="332656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Growth of Internet Users</a:t>
            </a:r>
          </a:p>
        </p:txBody>
      </p:sp>
      <p:pic>
        <p:nvPicPr>
          <p:cNvPr id="11266" name="Picture 2" descr="Global Internet user growth">
            <a:extLst>
              <a:ext uri="{FF2B5EF4-FFF2-40B4-BE49-F238E27FC236}">
                <a16:creationId xmlns:a16="http://schemas.microsoft.com/office/drawing/2014/main" id="{8B78922E-8AD9-3941-90D6-D1336223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60960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E099F8-BCC1-DE46-A4FD-901E8377AADC}"/>
              </a:ext>
            </a:extLst>
          </p:cNvPr>
          <p:cNvSpPr/>
          <p:nvPr/>
        </p:nvSpPr>
        <p:spPr>
          <a:xfrm>
            <a:off x="611560" y="4299471"/>
            <a:ext cx="806489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IN" sz="2000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66 percent of global population penetration by 2023</a:t>
            </a:r>
            <a:endParaRPr lang="en-US" sz="2000" dirty="0">
              <a:solidFill>
                <a:srgbClr val="7030A0"/>
              </a:solidFill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E9304-4C86-0A44-A874-84EC35D01C31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Source: Cisco Annual Internet Report, 2018-2023 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3584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40CE-C429-5348-BAAA-0813910B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37791"/>
            <a:ext cx="7591425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Devices and Connection Growth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E099F8-BCC1-DE46-A4FD-901E8377AADC}"/>
              </a:ext>
            </a:extLst>
          </p:cNvPr>
          <p:cNvSpPr/>
          <p:nvPr/>
        </p:nvSpPr>
        <p:spPr>
          <a:xfrm>
            <a:off x="611560" y="4299471"/>
            <a:ext cx="806489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indent="-119063" algn="ctr" eaLnBrk="1" hangingPunct="1"/>
            <a:r>
              <a:rPr lang="en-US" sz="2000" dirty="0">
                <a:solidFill>
                  <a:srgbClr val="7030A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Machine-to-Machine communication (Internet) will grow at the fastest 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E9304-4C86-0A44-A874-84EC35D01C31}"/>
              </a:ext>
            </a:extLst>
          </p:cNvPr>
          <p:cNvSpPr/>
          <p:nvPr/>
        </p:nvSpPr>
        <p:spPr>
          <a:xfrm>
            <a:off x="179512" y="6361574"/>
            <a:ext cx="6625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0070C0"/>
                </a:solidFill>
                <a:latin typeface="+mn-lt"/>
              </a:rPr>
              <a:t>Source: Cisco Annual Internet Report, 2018-2023 </a:t>
            </a:r>
            <a:endParaRPr lang="en-US" sz="1400" b="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2290" name="Picture 2" descr="https://www.cisco.com/c/dam/en/us/solutions/collateral/executive-perspectives/annual-internet-report/white-paper-c11-741490.docx/_jcr_content/renditions/white-paper-c11-741490_1.png">
            <a:extLst>
              <a:ext uri="{FF2B5EF4-FFF2-40B4-BE49-F238E27FC236}">
                <a16:creationId xmlns:a16="http://schemas.microsoft.com/office/drawing/2014/main" id="{E34B414D-0BE0-844F-BE5F-F7BD3B2D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8000"/>
            <a:ext cx="85344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3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CB1E-8F55-DD47-9201-32ABAAE97C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Railway ticket booking office</a:t>
            </a:r>
          </a:p>
        </p:txBody>
      </p:sp>
      <p:pic>
        <p:nvPicPr>
          <p:cNvPr id="23554" name="Picture 2" descr="Indian Railways roll out passenger amenities like toilets, elevated decks,  escalators, booking offices at various Mumbai Suburban Railway Stations |  India.com">
            <a:extLst>
              <a:ext uri="{FF2B5EF4-FFF2-40B4-BE49-F238E27FC236}">
                <a16:creationId xmlns:a16="http://schemas.microsoft.com/office/drawing/2014/main" id="{E1B592A7-4083-7B41-A551-1F7A0800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8045860" cy="47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CA68D-1DDD-F546-AC02-581920F1431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Bijali</a:t>
            </a:r>
            <a:r>
              <a:rPr lang="en-US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ka Bill payment </a:t>
            </a:r>
          </a:p>
        </p:txBody>
      </p:sp>
      <p:pic>
        <p:nvPicPr>
          <p:cNvPr id="24578" name="Picture 2" descr="No more queues for paying power bill | India News – India TV">
            <a:extLst>
              <a:ext uri="{FF2B5EF4-FFF2-40B4-BE49-F238E27FC236}">
                <a16:creationId xmlns:a16="http://schemas.microsoft.com/office/drawing/2014/main" id="{E0029889-FDAF-BF46-95F2-FCB30FF3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68" y="1124744"/>
            <a:ext cx="7792380" cy="54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7132-9858-AE46-A796-71050F3FB4E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Very few IT companies.. Connectivity was very limited</a:t>
            </a:r>
          </a:p>
        </p:txBody>
      </p:sp>
      <p:pic>
        <p:nvPicPr>
          <p:cNvPr id="25602" name="Picture 2" descr="Satellite dish - Wikipedia">
            <a:extLst>
              <a:ext uri="{FF2B5EF4-FFF2-40B4-BE49-F238E27FC236}">
                <a16:creationId xmlns:a16="http://schemas.microsoft.com/office/drawing/2014/main" id="{2F19F951-EE9A-C741-809E-DC6EDB35A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18" y="2132856"/>
            <a:ext cx="4462512" cy="4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8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69C1-4959-1B42-9065-AF07CA42E7D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Availability of few knowledge resources</a:t>
            </a:r>
          </a:p>
        </p:txBody>
      </p:sp>
      <p:pic>
        <p:nvPicPr>
          <p:cNvPr id="26626" name="Picture 2" descr="Do Funny Article Titles Garner More Citations? – Association for  Psychological Science – APS">
            <a:extLst>
              <a:ext uri="{FF2B5EF4-FFF2-40B4-BE49-F238E27FC236}">
                <a16:creationId xmlns:a16="http://schemas.microsoft.com/office/drawing/2014/main" id="{0C440D46-2C4C-784F-B218-E6A81F8E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04" y="1628800"/>
            <a:ext cx="3276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Faculty in the graduate school have been busy publishing books and papers  in top journals - Insight Newsletter - Lewis &amp; Clark">
            <a:extLst>
              <a:ext uri="{FF2B5EF4-FFF2-40B4-BE49-F238E27FC236}">
                <a16:creationId xmlns:a16="http://schemas.microsoft.com/office/drawing/2014/main" id="{0EA87275-D46B-3140-A3FF-51E302122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01800"/>
            <a:ext cx="14986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Publications | IEEE Communications Society">
            <a:extLst>
              <a:ext uri="{FF2B5EF4-FFF2-40B4-BE49-F238E27FC236}">
                <a16:creationId xmlns:a16="http://schemas.microsoft.com/office/drawing/2014/main" id="{2B2F9576-FDEE-8A49-A4B8-972F3D217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80" y="4149080"/>
            <a:ext cx="26416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01246A-DD6F-4A44-A4B0-D7A378920941}"/>
              </a:ext>
            </a:extLst>
          </p:cNvPr>
          <p:cNvSpPr txBox="1"/>
          <p:nvPr/>
        </p:nvSpPr>
        <p:spPr>
          <a:xfrm>
            <a:off x="4234627" y="4719960"/>
            <a:ext cx="490362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ctr" eaLnBrk="1" hangingPunct="1">
              <a:defRPr sz="320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defRPr>
            </a:lvl1pPr>
            <a:lvl2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119063" indent="-119063" algn="ctr" eaLnBrk="1" hangingPunct="1">
              <a:defRPr sz="360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576263" fontAlgn="base">
              <a:spcBef>
                <a:spcPct val="0"/>
              </a:spcBef>
              <a:spcAft>
                <a:spcPct val="0"/>
              </a:spcAft>
              <a:defRPr sz="3600"/>
            </a:lvl6pPr>
            <a:lvl7pPr marL="1033463" fontAlgn="base">
              <a:spcBef>
                <a:spcPct val="0"/>
              </a:spcBef>
              <a:spcAft>
                <a:spcPct val="0"/>
              </a:spcAft>
              <a:defRPr sz="3600"/>
            </a:lvl7pPr>
            <a:lvl8pPr marL="1490663" fontAlgn="base">
              <a:spcBef>
                <a:spcPct val="0"/>
              </a:spcBef>
              <a:spcAft>
                <a:spcPct val="0"/>
              </a:spcAft>
              <a:defRPr sz="3600"/>
            </a:lvl8pPr>
            <a:lvl9pPr marL="1947863" fontAlgn="base">
              <a:spcBef>
                <a:spcPct val="0"/>
              </a:spcBef>
              <a:spcAft>
                <a:spcPct val="0"/>
              </a:spcAft>
              <a:defRPr sz="3600"/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B050"/>
                </a:solidFill>
              </a:rPr>
              <a:t>Late</a:t>
            </a:r>
            <a:r>
              <a:rPr lang="en-US" sz="1800" dirty="0">
                <a:solidFill>
                  <a:srgbClr val="00B050"/>
                </a:solidFill>
              </a:rPr>
              <a:t> availability of journals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A very few books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No on-demand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005330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0FB0-5994-F24E-BFF6-D030E2BCE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8215687" cy="76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Limited Movies and </a:t>
            </a:r>
            <a:r>
              <a:rPr lang="en-US" sz="3200" dirty="0" err="1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songs..on</a:t>
            </a:r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TV, tape recorder and player</a:t>
            </a:r>
          </a:p>
        </p:txBody>
      </p:sp>
      <p:pic>
        <p:nvPicPr>
          <p:cNvPr id="27650" name="Picture 2" descr="Indian Family Watching Tv High Resolution Stock Photography and Images -  Alamy">
            <a:extLst>
              <a:ext uri="{FF2B5EF4-FFF2-40B4-BE49-F238E27FC236}">
                <a16:creationId xmlns:a16="http://schemas.microsoft.com/office/drawing/2014/main" id="{5421603A-A4AB-3F49-B26C-3568DC6FB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30988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Indian Family Watching Tv High Resolution Stock Photography and Images -  Alamy">
            <a:extLst>
              <a:ext uri="{FF2B5EF4-FFF2-40B4-BE49-F238E27FC236}">
                <a16:creationId xmlns:a16="http://schemas.microsoft.com/office/drawing/2014/main" id="{0FD8A759-3F3D-6942-8D37-E8EB9083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61408"/>
            <a:ext cx="3238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Santosh Tape Recorder With In-Built Fm Radio Player: Amazon.in: Electronics">
            <a:extLst>
              <a:ext uri="{FF2B5EF4-FFF2-40B4-BE49-F238E27FC236}">
                <a16:creationId xmlns:a16="http://schemas.microsoft.com/office/drawing/2014/main" id="{0AFAEE93-EE17-0D4D-801B-AC4368BF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72000"/>
            <a:ext cx="34163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Audio, cassette, music, player, recording, retro, tape recorder icon -  Download on Iconfinder">
            <a:extLst>
              <a:ext uri="{FF2B5EF4-FFF2-40B4-BE49-F238E27FC236}">
                <a16:creationId xmlns:a16="http://schemas.microsoft.com/office/drawing/2014/main" id="{62816B19-D47F-5040-B3BA-794E55463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36" y="4775440"/>
            <a:ext cx="2079104" cy="207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Video Tape Images, Stock Photos &amp; Vectors | Shutterstock">
            <a:extLst>
              <a:ext uri="{FF2B5EF4-FFF2-40B4-BE49-F238E27FC236}">
                <a16:creationId xmlns:a16="http://schemas.microsoft.com/office/drawing/2014/main" id="{22D06EAC-3A3F-FE4B-A8D8-3C436F7C4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46" y="4831184"/>
            <a:ext cx="2130979" cy="176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64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gic of Internet v1" id="{A1968A73-71D6-744F-8DF4-47E41E81FA39}" vid="{9087C90E-37D3-BD4A-AC0A-BEF8DEE01EB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ic of Internet v1" id="{A1968A73-71D6-744F-8DF4-47E41E81FA39}" vid="{B7F1DFF2-89E5-3F4A-A726-2D5CA5533A4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3847</TotalTime>
  <Words>1351</Words>
  <Application>Microsoft Macintosh PowerPoint</Application>
  <PresentationFormat>On-screen Show (4:3)</PresentationFormat>
  <Paragraphs>328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メイリオ</vt:lpstr>
      <vt:lpstr>ＭＳ Ｐゴシック</vt:lpstr>
      <vt:lpstr>Arial</vt:lpstr>
      <vt:lpstr>Arial Narrow</vt:lpstr>
      <vt:lpstr>Ayuthaya</vt:lpstr>
      <vt:lpstr>Calibri</vt:lpstr>
      <vt:lpstr>Calibri Light</vt:lpstr>
      <vt:lpstr>Cambria</vt:lpstr>
      <vt:lpstr>Times New Roman</vt:lpstr>
      <vt:lpstr>Wingdings</vt:lpstr>
      <vt:lpstr>Wingdings 2</vt:lpstr>
      <vt:lpstr>template2007</vt:lpstr>
      <vt:lpstr>Custom Design</vt:lpstr>
      <vt:lpstr>CS441: Lecture 8 The Internet Technologies – Part 1 Introducing the Internet</vt:lpstr>
      <vt:lpstr>Contents</vt:lpstr>
      <vt:lpstr>Our lives back then..</vt:lpstr>
      <vt:lpstr>Just about 20 years back!</vt:lpstr>
      <vt:lpstr>Railway ticket booking office</vt:lpstr>
      <vt:lpstr>Bijali ka Bill payment </vt:lpstr>
      <vt:lpstr>Very few IT companies.. Connectivity was very limited</vt:lpstr>
      <vt:lpstr>Availability of few knowledge resources</vt:lpstr>
      <vt:lpstr>Limited Movies and songs..on TV, tape recorder and player</vt:lpstr>
      <vt:lpstr>Letters .… Calling was expensive</vt:lpstr>
      <vt:lpstr>Without  Internet …</vt:lpstr>
      <vt:lpstr>The old World of Isolated Telecom Technologies</vt:lpstr>
      <vt:lpstr>Too many isolated communication technologies</vt:lpstr>
      <vt:lpstr>Many (isolated) Communication Technologies and Protocols</vt:lpstr>
      <vt:lpstr>Example: Severe Limitations of Telephones</vt:lpstr>
      <vt:lpstr>Then came the Internet..</vt:lpstr>
      <vt:lpstr>The Internet – to glue different type of  Networks</vt:lpstr>
      <vt:lpstr>PowerPoint Presentation</vt:lpstr>
      <vt:lpstr>What does the Internet Provide?</vt:lpstr>
      <vt:lpstr>It’s main characteristics</vt:lpstr>
      <vt:lpstr>Pipe Analogy</vt:lpstr>
      <vt:lpstr>PowerPoint Presentation</vt:lpstr>
      <vt:lpstr>The Internet Layering Model</vt:lpstr>
      <vt:lpstr>Layered Architecture</vt:lpstr>
      <vt:lpstr>IP protocol or IP Network routes IP packets using routers</vt:lpstr>
      <vt:lpstr>Internet Protocol Suite</vt:lpstr>
      <vt:lpstr>TCP: Demultiplexing</vt:lpstr>
      <vt:lpstr>Distributed mechanism of Internet</vt:lpstr>
      <vt:lpstr>PowerPoint Presentation</vt:lpstr>
      <vt:lpstr>IPv4 Packet format</vt:lpstr>
      <vt:lpstr>Now, the magic begins with the Internet !</vt:lpstr>
      <vt:lpstr>Now it’s Hyper connected World</vt:lpstr>
      <vt:lpstr>It can carry data for any application! and Any application can be coded in terms of 0s and 1s</vt:lpstr>
      <vt:lpstr>Voice over IP</vt:lpstr>
      <vt:lpstr>Video Conferencing over IP</vt:lpstr>
      <vt:lpstr>Over the Top Platform (OTT) Apps – over the Internet </vt:lpstr>
      <vt:lpstr>Mobile Phones use Internet</vt:lpstr>
      <vt:lpstr>Lecture Summary</vt:lpstr>
      <vt:lpstr>Backup Slides</vt:lpstr>
      <vt:lpstr>The Internet is very important for us!</vt:lpstr>
      <vt:lpstr>Growth of Internet Users</vt:lpstr>
      <vt:lpstr>Devices and Connection Growth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Magical World of The Internet</dc:title>
  <dc:creator>Microsoft Office User</dc:creator>
  <dc:description>Redesign of slides created by Randal E. Bryant and David R. O'Hallaron</dc:description>
  <cp:lastModifiedBy>Microsoft Office User</cp:lastModifiedBy>
  <cp:revision>46</cp:revision>
  <cp:lastPrinted>2020-12-22T13:01:20Z</cp:lastPrinted>
  <dcterms:created xsi:type="dcterms:W3CDTF">2020-12-21T11:35:58Z</dcterms:created>
  <dcterms:modified xsi:type="dcterms:W3CDTF">2021-02-26T11:42:47Z</dcterms:modified>
</cp:coreProperties>
</file>